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81" r:id="rId15"/>
    <p:sldId id="269" r:id="rId16"/>
    <p:sldId id="270" r:id="rId17"/>
    <p:sldId id="283" r:id="rId18"/>
    <p:sldId id="271" r:id="rId19"/>
    <p:sldId id="272" r:id="rId20"/>
    <p:sldId id="274" r:id="rId21"/>
    <p:sldId id="275" r:id="rId22"/>
    <p:sldId id="278" r:id="rId23"/>
    <p:sldId id="279" r:id="rId24"/>
    <p:sldId id="280" r:id="rId25"/>
  </p:sldIdLst>
  <p:sldSz cx="12192000" cy="6858000"/>
  <p:notesSz cx="6858000" cy="9144000"/>
  <p:embeddedFontLst>
    <p:embeddedFont>
      <p:font typeface="Roboto" panose="02000000000000000000" pitchFamily="2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325">
          <p15:clr>
            <a:srgbClr val="A4A3A4"/>
          </p15:clr>
        </p15:guide>
        <p15:guide id="2" pos="1209">
          <p15:clr>
            <a:srgbClr val="A4A3A4"/>
          </p15:clr>
        </p15:guide>
        <p15:guide id="3" pos="2955">
          <p15:clr>
            <a:srgbClr val="A4A3A4"/>
          </p15:clr>
        </p15:guide>
        <p15:guide id="4" pos="2071">
          <p15:clr>
            <a:srgbClr val="A4A3A4"/>
          </p15:clr>
        </p15:guide>
        <p15:guide id="5" pos="3840">
          <p15:clr>
            <a:srgbClr val="A4A3A4"/>
          </p15:clr>
        </p15:guide>
        <p15:guide id="6" pos="4702">
          <p15:clr>
            <a:srgbClr val="A4A3A4"/>
          </p15:clr>
        </p15:guide>
        <p15:guide id="7" pos="5586">
          <p15:clr>
            <a:srgbClr val="A4A3A4"/>
          </p15:clr>
        </p15:guide>
        <p15:guide id="8" pos="7333">
          <p15:clr>
            <a:srgbClr val="A4A3A4"/>
          </p15:clr>
        </p15:guide>
        <p15:guide id="9" orient="horz" pos="3952">
          <p15:clr>
            <a:srgbClr val="A4A3A4"/>
          </p15:clr>
        </p15:guide>
        <p15:guide id="10" pos="6471">
          <p15:clr>
            <a:srgbClr val="A4A3A4"/>
          </p15:clr>
        </p15:guide>
        <p15:guide id="11" orient="horz" pos="91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6" roundtripDataSignature="AMtx7mgDR2mS8lAzOUCEKH2UiiBgdKLSn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6496938-7C1A-40F1-ADF7-C599185293EC}">
  <a:tblStyle styleId="{26496938-7C1A-40F1-ADF7-C599185293EC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TxStyle b="off" i="off"/>
      <a:tcStyle>
        <a:tcBdr/>
      </a:tcStyle>
    </a:band2H>
    <a:band1V>
      <a:tcTxStyle b="off" i="off"/>
      <a:tcStyle>
        <a:tcBdr/>
        <a:fill>
          <a:solidFill>
            <a:schemeClr val="accent3">
              <a:alpha val="20000"/>
            </a:schemeClr>
          </a:solidFill>
        </a:fill>
      </a:tcStyle>
    </a:band1V>
    <a:band2V>
      <a:tcTxStyle b="off" i="off"/>
      <a:tcStyle>
        <a:tcBdr/>
      </a:tcStyle>
    </a:band2V>
    <a:lastCol>
      <a:tcTxStyle b="on" i="off"/>
      <a:tcStyle>
        <a:tcBdr/>
      </a:tcStyle>
    </a:lastCol>
    <a:firstCol>
      <a:tcTxStyle b="on" i="off"/>
      <a:tcStyle>
        <a:tcBdr/>
      </a:tcStyle>
    </a:firstCol>
    <a:lastRow>
      <a:tcTxStyle b="on" i="off"/>
      <a:tcStyle>
        <a:tcBdr>
          <a:top>
            <a:ln w="127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FFFFFF">
              <a:alpha val="0"/>
            </a:srgbClr>
          </a:solidFill>
        </a:fill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/>
      <a:tcStyle>
        <a:tcBdr>
          <a:bottom>
            <a:ln w="127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FFFFFF">
              <a:alpha val="0"/>
            </a:srgbClr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1310D091-DD6A-41F8-B504-3966AA211D6E}" styleName="Table_1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 b="off" i="off"/>
      <a:tcStyle>
        <a:tcBdr/>
        <a:fill>
          <a:solidFill>
            <a:srgbClr val="CDD4EA"/>
          </a:solidFill>
        </a:fill>
      </a:tcStyle>
    </a:band1H>
    <a:band2H>
      <a:tcTxStyle b="off" i="off"/>
      <a:tcStyle>
        <a:tcBdr/>
      </a:tcStyle>
    </a:band2H>
    <a:band1V>
      <a:tcTxStyle b="off" i="off"/>
      <a:tcStyle>
        <a:tcBdr/>
        <a:fill>
          <a:solidFill>
            <a:srgbClr val="CDD4EA"/>
          </a:solidFill>
        </a:fill>
      </a:tcStyle>
    </a:band1V>
    <a:band2V>
      <a:tcTxStyle b="off" i="off"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6" d="100"/>
          <a:sy n="76" d="100"/>
        </p:scale>
        <p:origin x="840" y="48"/>
      </p:cViewPr>
      <p:guideLst>
        <p:guide pos="325"/>
        <p:guide pos="1209"/>
        <p:guide pos="2955"/>
        <p:guide pos="2071"/>
        <p:guide pos="3840"/>
        <p:guide pos="4702"/>
        <p:guide pos="5586"/>
        <p:guide pos="7333"/>
        <p:guide orient="horz" pos="3952"/>
        <p:guide pos="6471"/>
        <p:guide orient="horz" pos="913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8" name="Google Shape;16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53" name="Google Shape;25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2" name="Google Shape;26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37551d80257_1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271" name="Google Shape;271;g37551d8025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37551d80257_1_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3" name="Google Shape;283;g37551d80257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37551d80257_1_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3" name="Google Shape;283;g37551d80257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2266778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dirty="0"/>
              <a:t>Улучшения метрик не произошло</a:t>
            </a:r>
            <a:endParaRPr dirty="0"/>
          </a:p>
        </p:txBody>
      </p:sp>
      <p:sp>
        <p:nvSpPr>
          <p:cNvPr id="292" name="Google Shape;2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dirty="0"/>
              <a:t>Метрики улучшились – сократилось значение </a:t>
            </a:r>
            <a:r>
              <a:rPr lang="en-US" dirty="0"/>
              <a:t>MAE </a:t>
            </a:r>
            <a:r>
              <a:rPr lang="ru-RU" dirty="0"/>
              <a:t>по сравнению с двумя другими моделями. Чтобы улучшить предсказательную силу модели я добавлю новую переменную, которая бы содержала информацию о спросе на товар в регионе.</a:t>
            </a:r>
            <a:endParaRPr dirty="0"/>
          </a:p>
        </p:txBody>
      </p:sp>
      <p:sp>
        <p:nvSpPr>
          <p:cNvPr id="301" name="Google Shape;301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dirty="0"/>
              <a:t>Чтобы улучшить предсказательную силу модели я добавлю новую переменную, которая бы содержала информацию о спросе на товар в регионе</a:t>
            </a:r>
            <a:endParaRPr dirty="0"/>
          </a:p>
        </p:txBody>
      </p:sp>
      <p:sp>
        <p:nvSpPr>
          <p:cNvPr id="292" name="Google Shape;2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94660742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/>
              <a:t>Применю поиск лучших гиперпараметров модели и оценю ее.</a:t>
            </a:r>
            <a:endParaRPr/>
          </a:p>
        </p:txBody>
      </p:sp>
      <p:sp>
        <p:nvSpPr>
          <p:cNvPr id="311" name="Google Shape;311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37551d80257_1_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ru-RU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При первом подходе к моделированию столкнулась с тем, что прогнозы принимали отрицательные значения. Чтобы этого избежать, так как целевая переменная '</a:t>
            </a:r>
            <a:r>
              <a:rPr lang="ru-RU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units_sold</a:t>
            </a:r>
            <a:r>
              <a:rPr lang="ru-RU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' - продажи единиц товара не может принимать отрицательные значения, то можно внести следующие изменения в модель - обрезать отрицательные предсказания или использовать более элегантный способ - функцию активации, ограничивающую выходные значения. Я выбираю в качестве функции активации ReLU (Rectified Linear Unit) в последнем слое модели.</a:t>
            </a:r>
          </a:p>
        </p:txBody>
      </p:sp>
      <p:sp>
        <p:nvSpPr>
          <p:cNvPr id="321" name="Google Shape;321;g37551d80257_1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4538d8a32f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048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1F1F1F"/>
              </a:buClr>
              <a:buSzPts val="1200"/>
              <a:buFont typeface="Roboto"/>
              <a:buChar char="●"/>
            </a:pPr>
            <a:r>
              <a:rPr lang="ru-RU">
                <a:solidFill>
                  <a:srgbClr val="1F1F1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Загрузка и и предварительная обработка данных, включая правильное преобразование формата дат</a:t>
            </a:r>
            <a:endParaRPr>
              <a:solidFill>
                <a:srgbClr val="1F1F1F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1200"/>
              <a:buFont typeface="Roboto"/>
              <a:buChar char="●"/>
            </a:pPr>
            <a:r>
              <a:rPr lang="ru-RU">
                <a:solidFill>
                  <a:srgbClr val="1F1F1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Проведение серии визуализаций для анализа распределения целевой переменной и выявления взаимосвязей между ключевыми переменными</a:t>
            </a:r>
            <a:endParaRPr>
              <a:solidFill>
                <a:srgbClr val="1F1F1F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1200"/>
              <a:buFont typeface="Roboto"/>
              <a:buChar char="●"/>
            </a:pPr>
            <a:r>
              <a:rPr lang="ru-RU">
                <a:solidFill>
                  <a:srgbClr val="1F1F1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Выбор переменных и создание новых для дальнейшего анализа</a:t>
            </a:r>
            <a:endParaRPr>
              <a:solidFill>
                <a:srgbClr val="1F1F1F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1200"/>
              <a:buFont typeface="Roboto"/>
              <a:buChar char="●"/>
            </a:pPr>
            <a:r>
              <a:rPr lang="ru-RU">
                <a:solidFill>
                  <a:srgbClr val="1F1F1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Моделирование</a:t>
            </a:r>
            <a:endParaRPr>
              <a:solidFill>
                <a:srgbClr val="1F1F1F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1200"/>
              <a:buFont typeface="Roboto"/>
              <a:buChar char="●"/>
            </a:pPr>
            <a:r>
              <a:rPr lang="ru-RU">
                <a:solidFill>
                  <a:srgbClr val="1F1F1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Сравнение моделей</a:t>
            </a:r>
            <a:endParaRPr>
              <a:solidFill>
                <a:srgbClr val="1F1F1F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1200"/>
              <a:buFont typeface="Roboto"/>
              <a:buChar char="●"/>
            </a:pPr>
            <a:r>
              <a:rPr lang="ru-RU">
                <a:solidFill>
                  <a:srgbClr val="1F1F1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Предложения по дальнейшему развитию исследования</a:t>
            </a:r>
            <a:endParaRPr/>
          </a:p>
        </p:txBody>
      </p:sp>
      <p:sp>
        <p:nvSpPr>
          <p:cNvPr id="177" name="Google Shape;177;g34538d8a3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9" name="Google Shape;33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b="0" i="0" dirty="0">
                <a:solidFill>
                  <a:srgbClr val="1F1F1F"/>
                </a:solidFill>
                <a:effectLst/>
                <a:latin typeface="Roboto" panose="02000000000000000000" pitchFamily="2" charset="0"/>
              </a:rPr>
              <a:t>По приведенным графикам видно, что модели отражают тенденции продаж</a:t>
            </a:r>
            <a:endParaRPr dirty="0"/>
          </a:p>
        </p:txBody>
      </p:sp>
      <p:sp>
        <p:nvSpPr>
          <p:cNvPr id="348" name="Google Shape;348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34538d8a32f_0_7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72" name="Google Shape;372;g34538d8a32f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375733f88b8_1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81" name="Google Shape;381;g375733f88b8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90" name="Google Shape;390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454dc2d213_7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>
                <a:solidFill>
                  <a:srgbClr val="1F1F1F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Датасет представляет собой набор синтетических данных о ежедневных продажах товаров повседневного спроса (FMCG) за период с 2022 по 2024 год. Степень детализации датасета: содержит информацию о товарах, включая их категории, названия и уникальные идентификаторы, даты совершения продаж, объемы продаж за день, финансовые показатели, отражающие общую выручку от продаж, а также данные о местах, где происходили продажи.</a:t>
            </a:r>
            <a:endParaRPr sz="1300">
              <a:solidFill>
                <a:srgbClr val="0E2D6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6" name="Google Shape;186;g3454dc2d213_7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4538d8a32f_0_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5" name="Google Shape;195;g34538d8a32f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5" name="Google Shape;20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4" name="Google Shape;21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454dc2d213_7_5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4" name="Google Shape;224;g3454dc2d213_7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3454dc2d213_7_5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4" name="Google Shape;234;g3454dc2d213_7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3454dc2d213_7_6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4" name="Google Shape;244;g3454dc2d213_7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ложка">
  <p:cSld name="Обложка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18" descr="A blue circle with white text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13859" y="962173"/>
            <a:ext cx="886499" cy="8864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" name="Google Shape;17;p18"/>
          <p:cNvCxnSpPr/>
          <p:nvPr/>
        </p:nvCxnSpPr>
        <p:spPr>
          <a:xfrm>
            <a:off x="6090212" y="985336"/>
            <a:ext cx="0" cy="840173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8" name="Google Shape;18;p18"/>
          <p:cNvCxnSpPr/>
          <p:nvPr/>
        </p:nvCxnSpPr>
        <p:spPr>
          <a:xfrm>
            <a:off x="8642581" y="985336"/>
            <a:ext cx="0" cy="840173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9" name="Google Shape;19;p18"/>
          <p:cNvCxnSpPr/>
          <p:nvPr/>
        </p:nvCxnSpPr>
        <p:spPr>
          <a:xfrm>
            <a:off x="11179047" y="985336"/>
            <a:ext cx="0" cy="840173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0" name="Google Shape;20;p18"/>
          <p:cNvSpPr txBox="1">
            <a:spLocks noGrp="1"/>
          </p:cNvSpPr>
          <p:nvPr>
            <p:ph type="title"/>
          </p:nvPr>
        </p:nvSpPr>
        <p:spPr>
          <a:xfrm>
            <a:off x="1027967" y="2404670"/>
            <a:ext cx="7634059" cy="1978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4300"/>
              <a:buFont typeface="Arial"/>
              <a:buNone/>
              <a:defRPr sz="4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8"/>
          <p:cNvSpPr txBox="1">
            <a:spLocks noGrp="1"/>
          </p:cNvSpPr>
          <p:nvPr>
            <p:ph type="body" idx="1"/>
          </p:nvPr>
        </p:nvSpPr>
        <p:spPr>
          <a:xfrm>
            <a:off x="2074947" y="1187841"/>
            <a:ext cx="3848717" cy="435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0" i="0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0" i="0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0" i="0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0" i="0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0" i="0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18"/>
          <p:cNvSpPr txBox="1">
            <a:spLocks noGrp="1"/>
          </p:cNvSpPr>
          <p:nvPr>
            <p:ph type="body" idx="2"/>
          </p:nvPr>
        </p:nvSpPr>
        <p:spPr>
          <a:xfrm>
            <a:off x="6259420" y="1173829"/>
            <a:ext cx="2278063" cy="4631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200"/>
              <a:buFont typeface="Arial"/>
              <a:buNone/>
              <a:defRPr sz="12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" name="Google Shape;23;p18"/>
          <p:cNvSpPr txBox="1">
            <a:spLocks noGrp="1"/>
          </p:cNvSpPr>
          <p:nvPr>
            <p:ph type="body" idx="3"/>
          </p:nvPr>
        </p:nvSpPr>
        <p:spPr>
          <a:xfrm>
            <a:off x="8786720" y="1173829"/>
            <a:ext cx="2217738" cy="4631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200"/>
              <a:buFont typeface="Arial"/>
              <a:buNone/>
              <a:defRPr sz="12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8"/>
          <p:cNvSpPr txBox="1">
            <a:spLocks noGrp="1"/>
          </p:cNvSpPr>
          <p:nvPr>
            <p:ph type="body" idx="4"/>
          </p:nvPr>
        </p:nvSpPr>
        <p:spPr>
          <a:xfrm>
            <a:off x="1027967" y="4824914"/>
            <a:ext cx="7625267" cy="6528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600"/>
              <a:buFont typeface="Arial"/>
              <a:buNone/>
              <a:defRPr sz="16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чистый_2">
  <p:cSld name="чистый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8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7199" y="464363"/>
            <a:ext cx="448276" cy="4482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6" name="Google Shape;126;p28"/>
          <p:cNvCxnSpPr/>
          <p:nvPr/>
        </p:nvCxnSpPr>
        <p:spPr>
          <a:xfrm>
            <a:off x="3298686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7" name="Google Shape;127;p28"/>
          <p:cNvCxnSpPr/>
          <p:nvPr/>
        </p:nvCxnSpPr>
        <p:spPr>
          <a:xfrm>
            <a:off x="6099416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8" name="Google Shape;128;p28"/>
          <p:cNvCxnSpPr/>
          <p:nvPr/>
        </p:nvCxnSpPr>
        <p:spPr>
          <a:xfrm>
            <a:off x="10277081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9" name="Google Shape;129;p28"/>
          <p:cNvSpPr txBox="1"/>
          <p:nvPr/>
        </p:nvSpPr>
        <p:spPr>
          <a:xfrm>
            <a:off x="10410201" y="532278"/>
            <a:ext cx="671977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fld id="{00000000-1234-1234-1234-123412341234}" type="slidenum">
              <a:rPr lang="ru-RU" sz="2000" b="0" i="0" u="none" strike="noStrike" cap="none">
                <a:solidFill>
                  <a:srgbClr val="102D69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2000" b="0" i="0" u="none" strike="noStrike" cap="none">
              <a:solidFill>
                <a:srgbClr val="102D6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0" name="Google Shape;130;p28"/>
          <p:cNvCxnSpPr/>
          <p:nvPr/>
        </p:nvCxnSpPr>
        <p:spPr>
          <a:xfrm>
            <a:off x="11643868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31" name="Google Shape;131;p28"/>
          <p:cNvSpPr txBox="1">
            <a:spLocks noGrp="1"/>
          </p:cNvSpPr>
          <p:nvPr>
            <p:ph type="body" idx="1"/>
          </p:nvPr>
        </p:nvSpPr>
        <p:spPr>
          <a:xfrm>
            <a:off x="1143689" y="540904"/>
            <a:ext cx="1901825" cy="415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28"/>
          <p:cNvSpPr txBox="1">
            <a:spLocks noGrp="1"/>
          </p:cNvSpPr>
          <p:nvPr>
            <p:ph type="body" idx="2"/>
          </p:nvPr>
        </p:nvSpPr>
        <p:spPr>
          <a:xfrm>
            <a:off x="3459163" y="548720"/>
            <a:ext cx="2070100" cy="408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3" name="Google Shape;133;p28"/>
          <p:cNvSpPr txBox="1">
            <a:spLocks noGrp="1"/>
          </p:cNvSpPr>
          <p:nvPr>
            <p:ph type="body" idx="3"/>
          </p:nvPr>
        </p:nvSpPr>
        <p:spPr>
          <a:xfrm>
            <a:off x="6259892" y="548720"/>
            <a:ext cx="2070100" cy="408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цвет">
  <p:cSld name="цвет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29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7199" y="464363"/>
            <a:ext cx="448276" cy="4482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6" name="Google Shape;136;p29"/>
          <p:cNvCxnSpPr/>
          <p:nvPr/>
        </p:nvCxnSpPr>
        <p:spPr>
          <a:xfrm>
            <a:off x="3298686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37" name="Google Shape;137;p29"/>
          <p:cNvCxnSpPr/>
          <p:nvPr/>
        </p:nvCxnSpPr>
        <p:spPr>
          <a:xfrm>
            <a:off x="6099416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38" name="Google Shape;138;p29"/>
          <p:cNvCxnSpPr/>
          <p:nvPr/>
        </p:nvCxnSpPr>
        <p:spPr>
          <a:xfrm>
            <a:off x="10277081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39" name="Google Shape;139;p29"/>
          <p:cNvSpPr txBox="1"/>
          <p:nvPr/>
        </p:nvSpPr>
        <p:spPr>
          <a:xfrm>
            <a:off x="10410201" y="532278"/>
            <a:ext cx="671977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fld id="{00000000-1234-1234-1234-123412341234}" type="slidenum">
              <a:rPr lang="ru-RU" sz="2000" b="0" i="0" u="none" strike="noStrike" cap="none">
                <a:solidFill>
                  <a:srgbClr val="102D69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2000" b="0" i="0" u="none" strike="noStrike" cap="none">
              <a:solidFill>
                <a:srgbClr val="102D6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0" name="Google Shape;140;p29"/>
          <p:cNvCxnSpPr/>
          <p:nvPr/>
        </p:nvCxnSpPr>
        <p:spPr>
          <a:xfrm>
            <a:off x="11643868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41" name="Google Shape;141;p29"/>
          <p:cNvSpPr txBox="1">
            <a:spLocks noGrp="1"/>
          </p:cNvSpPr>
          <p:nvPr>
            <p:ph type="body" idx="1"/>
          </p:nvPr>
        </p:nvSpPr>
        <p:spPr>
          <a:xfrm>
            <a:off x="1143689" y="540904"/>
            <a:ext cx="1901825" cy="415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p29"/>
          <p:cNvSpPr txBox="1">
            <a:spLocks noGrp="1"/>
          </p:cNvSpPr>
          <p:nvPr>
            <p:ph type="body" idx="2"/>
          </p:nvPr>
        </p:nvSpPr>
        <p:spPr>
          <a:xfrm>
            <a:off x="3459163" y="548720"/>
            <a:ext cx="2070100" cy="408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29"/>
          <p:cNvSpPr txBox="1">
            <a:spLocks noGrp="1"/>
          </p:cNvSpPr>
          <p:nvPr>
            <p:ph type="body" idx="3"/>
          </p:nvPr>
        </p:nvSpPr>
        <p:spPr>
          <a:xfrm>
            <a:off x="6259892" y="548720"/>
            <a:ext cx="2070100" cy="408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4" name="Google Shape;144;p29"/>
          <p:cNvSpPr txBox="1">
            <a:spLocks noGrp="1"/>
          </p:cNvSpPr>
          <p:nvPr>
            <p:ph type="title"/>
          </p:nvPr>
        </p:nvSpPr>
        <p:spPr>
          <a:xfrm>
            <a:off x="585899" y="1447790"/>
            <a:ext cx="4322530" cy="777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29"/>
          <p:cNvSpPr txBox="1">
            <a:spLocks noGrp="1"/>
          </p:cNvSpPr>
          <p:nvPr>
            <p:ph type="body" idx="4"/>
          </p:nvPr>
        </p:nvSpPr>
        <p:spPr>
          <a:xfrm>
            <a:off x="585898" y="2379663"/>
            <a:ext cx="4322531" cy="23993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norm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6" name="Google Shape;146;p29"/>
          <p:cNvSpPr/>
          <p:nvPr/>
        </p:nvSpPr>
        <p:spPr>
          <a:xfrm>
            <a:off x="5392982" y="1447790"/>
            <a:ext cx="830997" cy="830997"/>
          </a:xfrm>
          <a:prstGeom prst="ellipse">
            <a:avLst/>
          </a:prstGeom>
          <a:solidFill>
            <a:srgbClr val="0E2D6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29"/>
          <p:cNvSpPr/>
          <p:nvPr/>
        </p:nvSpPr>
        <p:spPr>
          <a:xfrm>
            <a:off x="6742925" y="1447790"/>
            <a:ext cx="830997" cy="830997"/>
          </a:xfrm>
          <a:prstGeom prst="ellipse">
            <a:avLst/>
          </a:prstGeom>
          <a:solidFill>
            <a:srgbClr val="234A9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29"/>
          <p:cNvSpPr/>
          <p:nvPr/>
        </p:nvSpPr>
        <p:spPr>
          <a:xfrm>
            <a:off x="8092868" y="1447790"/>
            <a:ext cx="830997" cy="830997"/>
          </a:xfrm>
          <a:prstGeom prst="ellipse">
            <a:avLst/>
          </a:prstGeom>
          <a:solidFill>
            <a:srgbClr val="11A0D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29"/>
          <p:cNvSpPr/>
          <p:nvPr/>
        </p:nvSpPr>
        <p:spPr>
          <a:xfrm>
            <a:off x="9442811" y="1447790"/>
            <a:ext cx="830997" cy="830997"/>
          </a:xfrm>
          <a:prstGeom prst="ellipse">
            <a:avLst/>
          </a:prstGeom>
          <a:solidFill>
            <a:srgbClr val="029C6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29"/>
          <p:cNvSpPr/>
          <p:nvPr/>
        </p:nvSpPr>
        <p:spPr>
          <a:xfrm>
            <a:off x="10792754" y="1447790"/>
            <a:ext cx="830997" cy="830997"/>
          </a:xfrm>
          <a:prstGeom prst="ellipse">
            <a:avLst/>
          </a:prstGeom>
          <a:solidFill>
            <a:srgbClr val="EB681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29"/>
          <p:cNvSpPr/>
          <p:nvPr/>
        </p:nvSpPr>
        <p:spPr>
          <a:xfrm>
            <a:off x="5392982" y="2708699"/>
            <a:ext cx="830997" cy="830997"/>
          </a:xfrm>
          <a:prstGeom prst="ellipse">
            <a:avLst/>
          </a:prstGeom>
          <a:solidFill>
            <a:srgbClr val="7D4EB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29"/>
          <p:cNvSpPr/>
          <p:nvPr/>
        </p:nvSpPr>
        <p:spPr>
          <a:xfrm>
            <a:off x="6742925" y="2708699"/>
            <a:ext cx="830997" cy="830997"/>
          </a:xfrm>
          <a:prstGeom prst="ellipse">
            <a:avLst/>
          </a:prstGeom>
          <a:solidFill>
            <a:srgbClr val="E61F3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29"/>
          <p:cNvSpPr/>
          <p:nvPr/>
        </p:nvSpPr>
        <p:spPr>
          <a:xfrm>
            <a:off x="8092868" y="2708699"/>
            <a:ext cx="830997" cy="830997"/>
          </a:xfrm>
          <a:prstGeom prst="ellipse">
            <a:avLst/>
          </a:prstGeom>
          <a:solidFill>
            <a:srgbClr val="FBBA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29"/>
          <p:cNvSpPr/>
          <p:nvPr/>
        </p:nvSpPr>
        <p:spPr>
          <a:xfrm>
            <a:off x="9442811" y="2708699"/>
            <a:ext cx="830997" cy="830997"/>
          </a:xfrm>
          <a:prstGeom prst="ellipse">
            <a:avLst/>
          </a:prstGeom>
          <a:solidFill>
            <a:srgbClr val="7DA0D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29"/>
          <p:cNvSpPr/>
          <p:nvPr/>
        </p:nvSpPr>
        <p:spPr>
          <a:xfrm>
            <a:off x="10792754" y="2708699"/>
            <a:ext cx="830997" cy="830997"/>
          </a:xfrm>
          <a:prstGeom prst="ellipse">
            <a:avLst/>
          </a:prstGeom>
          <a:solidFill>
            <a:srgbClr val="47A0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29"/>
          <p:cNvSpPr/>
          <p:nvPr/>
        </p:nvSpPr>
        <p:spPr>
          <a:xfrm>
            <a:off x="5392982" y="3969609"/>
            <a:ext cx="830997" cy="830997"/>
          </a:xfrm>
          <a:prstGeom prst="ellipse">
            <a:avLst/>
          </a:prstGeom>
          <a:solidFill>
            <a:srgbClr val="EB8C3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29"/>
          <p:cNvSpPr/>
          <p:nvPr/>
        </p:nvSpPr>
        <p:spPr>
          <a:xfrm>
            <a:off x="6742925" y="3969609"/>
            <a:ext cx="830997" cy="830997"/>
          </a:xfrm>
          <a:prstGeom prst="ellipse">
            <a:avLst/>
          </a:prstGeom>
          <a:solidFill>
            <a:srgbClr val="96628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29"/>
          <p:cNvSpPr/>
          <p:nvPr/>
        </p:nvSpPr>
        <p:spPr>
          <a:xfrm>
            <a:off x="8092868" y="3969609"/>
            <a:ext cx="830997" cy="830997"/>
          </a:xfrm>
          <a:prstGeom prst="ellipse">
            <a:avLst/>
          </a:prstGeom>
          <a:solidFill>
            <a:srgbClr val="CD5A5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29"/>
          <p:cNvSpPr/>
          <p:nvPr/>
        </p:nvSpPr>
        <p:spPr>
          <a:xfrm>
            <a:off x="9442811" y="3969609"/>
            <a:ext cx="830997" cy="830997"/>
          </a:xfrm>
          <a:prstGeom prst="ellipse">
            <a:avLst/>
          </a:prstGeom>
          <a:solidFill>
            <a:srgbClr val="FFD74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29"/>
          <p:cNvSpPr/>
          <p:nvPr/>
        </p:nvSpPr>
        <p:spPr>
          <a:xfrm>
            <a:off x="10792754" y="3969609"/>
            <a:ext cx="830997" cy="830997"/>
          </a:xfrm>
          <a:prstGeom prst="ellipse">
            <a:avLst/>
          </a:prstGeom>
          <a:solidFill>
            <a:srgbClr val="CDDD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29"/>
          <p:cNvSpPr/>
          <p:nvPr/>
        </p:nvSpPr>
        <p:spPr>
          <a:xfrm>
            <a:off x="5392982" y="5249769"/>
            <a:ext cx="830997" cy="830997"/>
          </a:xfrm>
          <a:prstGeom prst="ellipse">
            <a:avLst/>
          </a:prstGeom>
          <a:solidFill>
            <a:srgbClr val="D7EBB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29"/>
          <p:cNvSpPr/>
          <p:nvPr/>
        </p:nvSpPr>
        <p:spPr>
          <a:xfrm>
            <a:off x="6742925" y="5249769"/>
            <a:ext cx="830997" cy="830997"/>
          </a:xfrm>
          <a:prstGeom prst="ellipse">
            <a:avLst/>
          </a:prstGeom>
          <a:solidFill>
            <a:srgbClr val="FFDC9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29"/>
          <p:cNvSpPr/>
          <p:nvPr/>
        </p:nvSpPr>
        <p:spPr>
          <a:xfrm>
            <a:off x="8092868" y="5249769"/>
            <a:ext cx="830997" cy="830997"/>
          </a:xfrm>
          <a:prstGeom prst="ellipse">
            <a:avLst/>
          </a:prstGeom>
          <a:solidFill>
            <a:srgbClr val="D7C3F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29"/>
          <p:cNvSpPr/>
          <p:nvPr/>
        </p:nvSpPr>
        <p:spPr>
          <a:xfrm>
            <a:off x="9442811" y="5249769"/>
            <a:ext cx="830997" cy="830997"/>
          </a:xfrm>
          <a:prstGeom prst="ellipse">
            <a:avLst/>
          </a:prstGeom>
          <a:solidFill>
            <a:srgbClr val="F6C3C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29"/>
          <p:cNvSpPr/>
          <p:nvPr/>
        </p:nvSpPr>
        <p:spPr>
          <a:xfrm>
            <a:off x="10792754" y="5249769"/>
            <a:ext cx="830997" cy="830997"/>
          </a:xfrm>
          <a:prstGeom prst="ellipse">
            <a:avLst/>
          </a:prstGeom>
          <a:solidFill>
            <a:srgbClr val="FFF07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_2">
  <p:cSld name="Текст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20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7199" y="464363"/>
            <a:ext cx="448276" cy="4482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" name="Google Shape;27;p20"/>
          <p:cNvCxnSpPr/>
          <p:nvPr/>
        </p:nvCxnSpPr>
        <p:spPr>
          <a:xfrm>
            <a:off x="3298686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8" name="Google Shape;28;p20"/>
          <p:cNvCxnSpPr/>
          <p:nvPr/>
        </p:nvCxnSpPr>
        <p:spPr>
          <a:xfrm>
            <a:off x="6099416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9" name="Google Shape;29;p20"/>
          <p:cNvCxnSpPr/>
          <p:nvPr/>
        </p:nvCxnSpPr>
        <p:spPr>
          <a:xfrm>
            <a:off x="10277081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0" name="Google Shape;30;p20"/>
          <p:cNvSpPr txBox="1"/>
          <p:nvPr/>
        </p:nvSpPr>
        <p:spPr>
          <a:xfrm>
            <a:off x="10410201" y="532278"/>
            <a:ext cx="671977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fld id="{00000000-1234-1234-1234-123412341234}" type="slidenum">
              <a:rPr lang="ru-RU" sz="2000" b="0" i="0" u="none" strike="noStrike" cap="none">
                <a:solidFill>
                  <a:srgbClr val="102D69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2000" b="0" i="0" u="none" strike="noStrike" cap="none">
              <a:solidFill>
                <a:srgbClr val="102D6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" name="Google Shape;31;p20"/>
          <p:cNvCxnSpPr/>
          <p:nvPr/>
        </p:nvCxnSpPr>
        <p:spPr>
          <a:xfrm>
            <a:off x="11643868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2" name="Google Shape;32;p20"/>
          <p:cNvSpPr txBox="1">
            <a:spLocks noGrp="1"/>
          </p:cNvSpPr>
          <p:nvPr>
            <p:ph type="body" idx="1"/>
          </p:nvPr>
        </p:nvSpPr>
        <p:spPr>
          <a:xfrm>
            <a:off x="1143689" y="540904"/>
            <a:ext cx="1901825" cy="415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20"/>
          <p:cNvSpPr txBox="1">
            <a:spLocks noGrp="1"/>
          </p:cNvSpPr>
          <p:nvPr>
            <p:ph type="body" idx="2"/>
          </p:nvPr>
        </p:nvSpPr>
        <p:spPr>
          <a:xfrm>
            <a:off x="3459163" y="548720"/>
            <a:ext cx="2070100" cy="408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20"/>
          <p:cNvSpPr txBox="1">
            <a:spLocks noGrp="1"/>
          </p:cNvSpPr>
          <p:nvPr>
            <p:ph type="title"/>
          </p:nvPr>
        </p:nvSpPr>
        <p:spPr>
          <a:xfrm>
            <a:off x="585897" y="1447790"/>
            <a:ext cx="11057955" cy="777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0"/>
          <p:cNvSpPr txBox="1">
            <a:spLocks noGrp="1"/>
          </p:cNvSpPr>
          <p:nvPr>
            <p:ph type="body" idx="3"/>
          </p:nvPr>
        </p:nvSpPr>
        <p:spPr>
          <a:xfrm>
            <a:off x="585897" y="2379663"/>
            <a:ext cx="11057971" cy="3745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20"/>
          <p:cNvSpPr txBox="1">
            <a:spLocks noGrp="1"/>
          </p:cNvSpPr>
          <p:nvPr>
            <p:ph type="body" idx="4"/>
          </p:nvPr>
        </p:nvSpPr>
        <p:spPr>
          <a:xfrm>
            <a:off x="6259892" y="548720"/>
            <a:ext cx="2070100" cy="408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чистый">
  <p:cSld name="чистый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/>
          </a:solidFill>
          <a:ln w="12700" cap="flat" cmpd="sng">
            <a:solidFill>
              <a:srgbClr val="0A204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9" name="Google Shape;39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10809" y="2643809"/>
            <a:ext cx="1570383" cy="15703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_3">
  <p:cSld name="Текст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21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7199" y="464363"/>
            <a:ext cx="448276" cy="4482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2" name="Google Shape;42;p21"/>
          <p:cNvCxnSpPr/>
          <p:nvPr/>
        </p:nvCxnSpPr>
        <p:spPr>
          <a:xfrm>
            <a:off x="3298686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43" name="Google Shape;43;p21"/>
          <p:cNvCxnSpPr/>
          <p:nvPr/>
        </p:nvCxnSpPr>
        <p:spPr>
          <a:xfrm>
            <a:off x="6099416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44" name="Google Shape;44;p21"/>
          <p:cNvCxnSpPr/>
          <p:nvPr/>
        </p:nvCxnSpPr>
        <p:spPr>
          <a:xfrm>
            <a:off x="10277081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5" name="Google Shape;45;p21"/>
          <p:cNvSpPr txBox="1"/>
          <p:nvPr/>
        </p:nvSpPr>
        <p:spPr>
          <a:xfrm>
            <a:off x="10410201" y="532278"/>
            <a:ext cx="671977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fld id="{00000000-1234-1234-1234-123412341234}" type="slidenum">
              <a:rPr lang="ru-RU" sz="2000" b="0" i="0" u="none" strike="noStrike" cap="none">
                <a:solidFill>
                  <a:srgbClr val="102D69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2000" b="0" i="0" u="none" strike="noStrike" cap="none">
              <a:solidFill>
                <a:srgbClr val="102D6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6" name="Google Shape;46;p21"/>
          <p:cNvCxnSpPr/>
          <p:nvPr/>
        </p:nvCxnSpPr>
        <p:spPr>
          <a:xfrm>
            <a:off x="11643868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7" name="Google Shape;47;p21"/>
          <p:cNvSpPr txBox="1">
            <a:spLocks noGrp="1"/>
          </p:cNvSpPr>
          <p:nvPr>
            <p:ph type="body" idx="1"/>
          </p:nvPr>
        </p:nvSpPr>
        <p:spPr>
          <a:xfrm>
            <a:off x="1143689" y="540904"/>
            <a:ext cx="1901825" cy="415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21"/>
          <p:cNvSpPr txBox="1">
            <a:spLocks noGrp="1"/>
          </p:cNvSpPr>
          <p:nvPr>
            <p:ph type="body" idx="2"/>
          </p:nvPr>
        </p:nvSpPr>
        <p:spPr>
          <a:xfrm>
            <a:off x="3459163" y="548720"/>
            <a:ext cx="2070100" cy="408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21"/>
          <p:cNvSpPr txBox="1">
            <a:spLocks noGrp="1"/>
          </p:cNvSpPr>
          <p:nvPr>
            <p:ph type="body" idx="3"/>
          </p:nvPr>
        </p:nvSpPr>
        <p:spPr>
          <a:xfrm>
            <a:off x="585898" y="2379663"/>
            <a:ext cx="4322531" cy="23993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norm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21"/>
          <p:cNvSpPr txBox="1">
            <a:spLocks noGrp="1"/>
          </p:cNvSpPr>
          <p:nvPr>
            <p:ph type="body" idx="4"/>
          </p:nvPr>
        </p:nvSpPr>
        <p:spPr>
          <a:xfrm>
            <a:off x="585897" y="5183249"/>
            <a:ext cx="3934345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norm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000"/>
              <a:buFont typeface="Arial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21"/>
          <p:cNvSpPr txBox="1">
            <a:spLocks noGrp="1"/>
          </p:cNvSpPr>
          <p:nvPr>
            <p:ph type="body" idx="5"/>
          </p:nvPr>
        </p:nvSpPr>
        <p:spPr>
          <a:xfrm>
            <a:off x="6259892" y="2379663"/>
            <a:ext cx="5383968" cy="34517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3200"/>
              <a:buFont typeface="Arial"/>
              <a:buNone/>
              <a:defRPr sz="32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" name="Google Shape;52;p21"/>
          <p:cNvSpPr txBox="1">
            <a:spLocks noGrp="1"/>
          </p:cNvSpPr>
          <p:nvPr>
            <p:ph type="body" idx="6"/>
          </p:nvPr>
        </p:nvSpPr>
        <p:spPr>
          <a:xfrm>
            <a:off x="6259892" y="548720"/>
            <a:ext cx="2070100" cy="408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21"/>
          <p:cNvSpPr txBox="1">
            <a:spLocks noGrp="1"/>
          </p:cNvSpPr>
          <p:nvPr>
            <p:ph type="title"/>
          </p:nvPr>
        </p:nvSpPr>
        <p:spPr>
          <a:xfrm>
            <a:off x="585897" y="1447790"/>
            <a:ext cx="11057955" cy="777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График_1">
  <p:cSld name="График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22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7199" y="464363"/>
            <a:ext cx="448276" cy="4482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6" name="Google Shape;56;p22"/>
          <p:cNvCxnSpPr/>
          <p:nvPr/>
        </p:nvCxnSpPr>
        <p:spPr>
          <a:xfrm>
            <a:off x="3298686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57" name="Google Shape;57;p22"/>
          <p:cNvCxnSpPr/>
          <p:nvPr/>
        </p:nvCxnSpPr>
        <p:spPr>
          <a:xfrm>
            <a:off x="6099416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58" name="Google Shape;58;p22"/>
          <p:cNvCxnSpPr/>
          <p:nvPr/>
        </p:nvCxnSpPr>
        <p:spPr>
          <a:xfrm>
            <a:off x="10277081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9" name="Google Shape;59;p22"/>
          <p:cNvSpPr txBox="1"/>
          <p:nvPr/>
        </p:nvSpPr>
        <p:spPr>
          <a:xfrm>
            <a:off x="10410201" y="532278"/>
            <a:ext cx="671977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fld id="{00000000-1234-1234-1234-123412341234}" type="slidenum">
              <a:rPr lang="ru-RU" sz="2000" b="0" i="0" u="none" strike="noStrike" cap="none">
                <a:solidFill>
                  <a:srgbClr val="102D69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2000" b="0" i="0" u="none" strike="noStrike" cap="none">
              <a:solidFill>
                <a:srgbClr val="102D6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0" name="Google Shape;60;p22"/>
          <p:cNvCxnSpPr/>
          <p:nvPr/>
        </p:nvCxnSpPr>
        <p:spPr>
          <a:xfrm>
            <a:off x="11643868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1" name="Google Shape;61;p22"/>
          <p:cNvSpPr txBox="1">
            <a:spLocks noGrp="1"/>
          </p:cNvSpPr>
          <p:nvPr>
            <p:ph type="body" idx="1"/>
          </p:nvPr>
        </p:nvSpPr>
        <p:spPr>
          <a:xfrm>
            <a:off x="1143689" y="540904"/>
            <a:ext cx="1901825" cy="415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22"/>
          <p:cNvSpPr txBox="1">
            <a:spLocks noGrp="1"/>
          </p:cNvSpPr>
          <p:nvPr>
            <p:ph type="body" idx="2"/>
          </p:nvPr>
        </p:nvSpPr>
        <p:spPr>
          <a:xfrm>
            <a:off x="3459163" y="548720"/>
            <a:ext cx="2070100" cy="408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3" name="Google Shape;63;p22"/>
          <p:cNvSpPr txBox="1">
            <a:spLocks noGrp="1"/>
          </p:cNvSpPr>
          <p:nvPr>
            <p:ph type="body" idx="3"/>
          </p:nvPr>
        </p:nvSpPr>
        <p:spPr>
          <a:xfrm>
            <a:off x="6259892" y="548720"/>
            <a:ext cx="2070100" cy="408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4" name="Google Shape;64;p22"/>
          <p:cNvSpPr txBox="1">
            <a:spLocks noGrp="1"/>
          </p:cNvSpPr>
          <p:nvPr>
            <p:ph type="title"/>
          </p:nvPr>
        </p:nvSpPr>
        <p:spPr>
          <a:xfrm>
            <a:off x="585899" y="1447790"/>
            <a:ext cx="4322530" cy="777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22"/>
          <p:cNvSpPr txBox="1">
            <a:spLocks noGrp="1"/>
          </p:cNvSpPr>
          <p:nvPr>
            <p:ph type="body" idx="4"/>
          </p:nvPr>
        </p:nvSpPr>
        <p:spPr>
          <a:xfrm>
            <a:off x="585898" y="2379663"/>
            <a:ext cx="4322531" cy="23993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norm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6" name="Google Shape;66;p22"/>
          <p:cNvSpPr txBox="1">
            <a:spLocks noGrp="1"/>
          </p:cNvSpPr>
          <p:nvPr>
            <p:ph type="body" idx="5"/>
          </p:nvPr>
        </p:nvSpPr>
        <p:spPr>
          <a:xfrm>
            <a:off x="585897" y="5183249"/>
            <a:ext cx="3934345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norm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000"/>
              <a:buFont typeface="Arial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7" name="Google Shape;67;p22"/>
          <p:cNvSpPr>
            <a:spLocks noGrp="1"/>
          </p:cNvSpPr>
          <p:nvPr>
            <p:ph type="chart" idx="6"/>
          </p:nvPr>
        </p:nvSpPr>
        <p:spPr>
          <a:xfrm>
            <a:off x="5272097" y="1447790"/>
            <a:ext cx="6371768" cy="4289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График_2">
  <p:cSld name="График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23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7199" y="464363"/>
            <a:ext cx="448276" cy="4482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0" name="Google Shape;70;p23"/>
          <p:cNvCxnSpPr/>
          <p:nvPr/>
        </p:nvCxnSpPr>
        <p:spPr>
          <a:xfrm>
            <a:off x="3298686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71" name="Google Shape;71;p23"/>
          <p:cNvCxnSpPr/>
          <p:nvPr/>
        </p:nvCxnSpPr>
        <p:spPr>
          <a:xfrm>
            <a:off x="6099416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72" name="Google Shape;72;p23"/>
          <p:cNvCxnSpPr/>
          <p:nvPr/>
        </p:nvCxnSpPr>
        <p:spPr>
          <a:xfrm>
            <a:off x="10277081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3" name="Google Shape;73;p23"/>
          <p:cNvSpPr txBox="1"/>
          <p:nvPr/>
        </p:nvSpPr>
        <p:spPr>
          <a:xfrm>
            <a:off x="10410201" y="532278"/>
            <a:ext cx="671977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fld id="{00000000-1234-1234-1234-123412341234}" type="slidenum">
              <a:rPr lang="ru-RU" sz="2000" b="0" i="0" u="none" strike="noStrike" cap="none">
                <a:solidFill>
                  <a:srgbClr val="102D69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2000" b="0" i="0" u="none" strike="noStrike" cap="none">
              <a:solidFill>
                <a:srgbClr val="102D6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4" name="Google Shape;74;p23"/>
          <p:cNvCxnSpPr/>
          <p:nvPr/>
        </p:nvCxnSpPr>
        <p:spPr>
          <a:xfrm>
            <a:off x="11643868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5" name="Google Shape;75;p23"/>
          <p:cNvSpPr txBox="1">
            <a:spLocks noGrp="1"/>
          </p:cNvSpPr>
          <p:nvPr>
            <p:ph type="body" idx="1"/>
          </p:nvPr>
        </p:nvSpPr>
        <p:spPr>
          <a:xfrm>
            <a:off x="1143689" y="540904"/>
            <a:ext cx="1901825" cy="415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6" name="Google Shape;76;p23"/>
          <p:cNvSpPr txBox="1">
            <a:spLocks noGrp="1"/>
          </p:cNvSpPr>
          <p:nvPr>
            <p:ph type="body" idx="2"/>
          </p:nvPr>
        </p:nvSpPr>
        <p:spPr>
          <a:xfrm>
            <a:off x="3459163" y="548720"/>
            <a:ext cx="2070100" cy="408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3"/>
          <p:cNvSpPr txBox="1">
            <a:spLocks noGrp="1"/>
          </p:cNvSpPr>
          <p:nvPr>
            <p:ph type="body" idx="3"/>
          </p:nvPr>
        </p:nvSpPr>
        <p:spPr>
          <a:xfrm>
            <a:off x="6259892" y="548720"/>
            <a:ext cx="2070100" cy="408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23"/>
          <p:cNvSpPr txBox="1">
            <a:spLocks noGrp="1"/>
          </p:cNvSpPr>
          <p:nvPr>
            <p:ph type="body" idx="4"/>
          </p:nvPr>
        </p:nvSpPr>
        <p:spPr>
          <a:xfrm>
            <a:off x="585897" y="5183249"/>
            <a:ext cx="3934345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norm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000"/>
              <a:buFont typeface="Arial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9" name="Google Shape;79;p23"/>
          <p:cNvSpPr>
            <a:spLocks noGrp="1"/>
          </p:cNvSpPr>
          <p:nvPr>
            <p:ph type="chart" idx="5"/>
          </p:nvPr>
        </p:nvSpPr>
        <p:spPr>
          <a:xfrm>
            <a:off x="5272097" y="1447790"/>
            <a:ext cx="6371768" cy="4289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Google Shape;80;p23"/>
          <p:cNvSpPr txBox="1">
            <a:spLocks noGrp="1"/>
          </p:cNvSpPr>
          <p:nvPr>
            <p:ph type="body" idx="6"/>
          </p:nvPr>
        </p:nvSpPr>
        <p:spPr>
          <a:xfrm>
            <a:off x="585788" y="1447064"/>
            <a:ext cx="4322762" cy="703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600"/>
              <a:buNone/>
              <a:defRPr sz="16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600"/>
              <a:buChar char="•"/>
              <a:defRPr sz="16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600"/>
              <a:buChar char="•"/>
              <a:defRPr sz="16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600"/>
              <a:buChar char="•"/>
              <a:defRPr sz="16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600"/>
              <a:buChar char="•"/>
              <a:defRPr sz="16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23"/>
          <p:cNvSpPr txBox="1">
            <a:spLocks noGrp="1"/>
          </p:cNvSpPr>
          <p:nvPr>
            <p:ph type="body" idx="7"/>
          </p:nvPr>
        </p:nvSpPr>
        <p:spPr>
          <a:xfrm>
            <a:off x="585898" y="2379663"/>
            <a:ext cx="4322531" cy="23993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norm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Цифры">
  <p:cSld name="Цифры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24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7199" y="464363"/>
            <a:ext cx="448276" cy="4482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4" name="Google Shape;84;p24"/>
          <p:cNvCxnSpPr/>
          <p:nvPr/>
        </p:nvCxnSpPr>
        <p:spPr>
          <a:xfrm>
            <a:off x="3298686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85" name="Google Shape;85;p24"/>
          <p:cNvCxnSpPr/>
          <p:nvPr/>
        </p:nvCxnSpPr>
        <p:spPr>
          <a:xfrm>
            <a:off x="6099416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86" name="Google Shape;86;p24"/>
          <p:cNvCxnSpPr/>
          <p:nvPr/>
        </p:nvCxnSpPr>
        <p:spPr>
          <a:xfrm>
            <a:off x="10277081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87" name="Google Shape;87;p24"/>
          <p:cNvSpPr txBox="1"/>
          <p:nvPr/>
        </p:nvSpPr>
        <p:spPr>
          <a:xfrm>
            <a:off x="10410201" y="532278"/>
            <a:ext cx="671977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fld id="{00000000-1234-1234-1234-123412341234}" type="slidenum">
              <a:rPr lang="ru-RU" sz="2000" b="0" i="0" u="none" strike="noStrike" cap="none">
                <a:solidFill>
                  <a:srgbClr val="102D69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2000" b="0" i="0" u="none" strike="noStrike" cap="none">
              <a:solidFill>
                <a:srgbClr val="102D6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8" name="Google Shape;88;p24"/>
          <p:cNvCxnSpPr/>
          <p:nvPr/>
        </p:nvCxnSpPr>
        <p:spPr>
          <a:xfrm>
            <a:off x="11643868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89" name="Google Shape;89;p24"/>
          <p:cNvSpPr txBox="1">
            <a:spLocks noGrp="1"/>
          </p:cNvSpPr>
          <p:nvPr>
            <p:ph type="body" idx="1"/>
          </p:nvPr>
        </p:nvSpPr>
        <p:spPr>
          <a:xfrm>
            <a:off x="1143689" y="540904"/>
            <a:ext cx="1901825" cy="415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0" name="Google Shape;90;p24"/>
          <p:cNvSpPr txBox="1">
            <a:spLocks noGrp="1"/>
          </p:cNvSpPr>
          <p:nvPr>
            <p:ph type="body" idx="2"/>
          </p:nvPr>
        </p:nvSpPr>
        <p:spPr>
          <a:xfrm>
            <a:off x="3459163" y="548720"/>
            <a:ext cx="2070100" cy="408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24"/>
          <p:cNvSpPr txBox="1">
            <a:spLocks noGrp="1"/>
          </p:cNvSpPr>
          <p:nvPr>
            <p:ph type="body" idx="3"/>
          </p:nvPr>
        </p:nvSpPr>
        <p:spPr>
          <a:xfrm>
            <a:off x="6259892" y="548720"/>
            <a:ext cx="2070100" cy="408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24"/>
          <p:cNvSpPr txBox="1">
            <a:spLocks noGrp="1"/>
          </p:cNvSpPr>
          <p:nvPr>
            <p:ph type="title"/>
          </p:nvPr>
        </p:nvSpPr>
        <p:spPr>
          <a:xfrm>
            <a:off x="585897" y="1447790"/>
            <a:ext cx="11057955" cy="777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24"/>
          <p:cNvSpPr txBox="1">
            <a:spLocks noGrp="1"/>
          </p:cNvSpPr>
          <p:nvPr>
            <p:ph type="body" idx="4"/>
          </p:nvPr>
        </p:nvSpPr>
        <p:spPr>
          <a:xfrm>
            <a:off x="575076" y="4103994"/>
            <a:ext cx="2758143" cy="15696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norm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4" name="Google Shape;94;p24"/>
          <p:cNvSpPr txBox="1">
            <a:spLocks noGrp="1"/>
          </p:cNvSpPr>
          <p:nvPr>
            <p:ph type="body" idx="5"/>
          </p:nvPr>
        </p:nvSpPr>
        <p:spPr>
          <a:xfrm>
            <a:off x="4047007" y="4103994"/>
            <a:ext cx="2757612" cy="15696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norm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5" name="Google Shape;95;p24"/>
          <p:cNvSpPr txBox="1">
            <a:spLocks noGrp="1"/>
          </p:cNvSpPr>
          <p:nvPr>
            <p:ph type="body" idx="6"/>
          </p:nvPr>
        </p:nvSpPr>
        <p:spPr>
          <a:xfrm>
            <a:off x="7518938" y="4103994"/>
            <a:ext cx="2757612" cy="15696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norm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24"/>
          <p:cNvSpPr txBox="1">
            <a:spLocks noGrp="1"/>
          </p:cNvSpPr>
          <p:nvPr>
            <p:ph type="body" idx="7"/>
          </p:nvPr>
        </p:nvSpPr>
        <p:spPr>
          <a:xfrm>
            <a:off x="575076" y="2710235"/>
            <a:ext cx="2758143" cy="1164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9600"/>
              <a:buNone/>
              <a:defRPr sz="9600">
                <a:latin typeface="Arial"/>
                <a:ea typeface="Arial"/>
                <a:cs typeface="Arial"/>
                <a:sym typeface="Arial"/>
              </a:defRPr>
            </a:lvl1pPr>
            <a:lvl2pPr marL="914400" lvl="1" indent="-838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600"/>
              <a:buChar char="•"/>
              <a:defRPr sz="9600">
                <a:latin typeface="Arial"/>
                <a:ea typeface="Arial"/>
                <a:cs typeface="Arial"/>
                <a:sym typeface="Arial"/>
              </a:defRPr>
            </a:lvl2pPr>
            <a:lvl3pPr marL="1371600" lvl="2" indent="-838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600"/>
              <a:buChar char="•"/>
              <a:defRPr sz="9600">
                <a:latin typeface="Arial"/>
                <a:ea typeface="Arial"/>
                <a:cs typeface="Arial"/>
                <a:sym typeface="Arial"/>
              </a:defRPr>
            </a:lvl3pPr>
            <a:lvl4pPr marL="1828800" lvl="3" indent="-838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600"/>
              <a:buChar char="•"/>
              <a:defRPr sz="9600">
                <a:latin typeface="Arial"/>
                <a:ea typeface="Arial"/>
                <a:cs typeface="Arial"/>
                <a:sym typeface="Arial"/>
              </a:defRPr>
            </a:lvl4pPr>
            <a:lvl5pPr marL="2286000" lvl="4" indent="-838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600"/>
              <a:buChar char="•"/>
              <a:defRPr sz="9600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7" name="Google Shape;97;p24"/>
          <p:cNvSpPr txBox="1">
            <a:spLocks noGrp="1"/>
          </p:cNvSpPr>
          <p:nvPr>
            <p:ph type="body" idx="8"/>
          </p:nvPr>
        </p:nvSpPr>
        <p:spPr>
          <a:xfrm>
            <a:off x="4047007" y="2710235"/>
            <a:ext cx="2758143" cy="1164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9600"/>
              <a:buNone/>
              <a:defRPr sz="9600">
                <a:latin typeface="Arial"/>
                <a:ea typeface="Arial"/>
                <a:cs typeface="Arial"/>
                <a:sym typeface="Arial"/>
              </a:defRPr>
            </a:lvl1pPr>
            <a:lvl2pPr marL="914400" lvl="1" indent="-838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600"/>
              <a:buChar char="•"/>
              <a:defRPr sz="9600">
                <a:latin typeface="Arial"/>
                <a:ea typeface="Arial"/>
                <a:cs typeface="Arial"/>
                <a:sym typeface="Arial"/>
              </a:defRPr>
            </a:lvl2pPr>
            <a:lvl3pPr marL="1371600" lvl="2" indent="-838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600"/>
              <a:buChar char="•"/>
              <a:defRPr sz="9600">
                <a:latin typeface="Arial"/>
                <a:ea typeface="Arial"/>
                <a:cs typeface="Arial"/>
                <a:sym typeface="Arial"/>
              </a:defRPr>
            </a:lvl3pPr>
            <a:lvl4pPr marL="1828800" lvl="3" indent="-838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600"/>
              <a:buChar char="•"/>
              <a:defRPr sz="9600">
                <a:latin typeface="Arial"/>
                <a:ea typeface="Arial"/>
                <a:cs typeface="Arial"/>
                <a:sym typeface="Arial"/>
              </a:defRPr>
            </a:lvl4pPr>
            <a:lvl5pPr marL="2286000" lvl="4" indent="-838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600"/>
              <a:buChar char="•"/>
              <a:defRPr sz="9600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8" name="Google Shape;98;p24"/>
          <p:cNvSpPr txBox="1">
            <a:spLocks noGrp="1"/>
          </p:cNvSpPr>
          <p:nvPr>
            <p:ph type="body" idx="9"/>
          </p:nvPr>
        </p:nvSpPr>
        <p:spPr>
          <a:xfrm>
            <a:off x="7518938" y="2710235"/>
            <a:ext cx="2758143" cy="1164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9600"/>
              <a:buNone/>
              <a:defRPr sz="9600">
                <a:latin typeface="Arial"/>
                <a:ea typeface="Arial"/>
                <a:cs typeface="Arial"/>
                <a:sym typeface="Arial"/>
              </a:defRPr>
            </a:lvl1pPr>
            <a:lvl2pPr marL="914400" lvl="1" indent="-838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600"/>
              <a:buChar char="•"/>
              <a:defRPr sz="9600">
                <a:latin typeface="Arial"/>
                <a:ea typeface="Arial"/>
                <a:cs typeface="Arial"/>
                <a:sym typeface="Arial"/>
              </a:defRPr>
            </a:lvl2pPr>
            <a:lvl3pPr marL="1371600" lvl="2" indent="-838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600"/>
              <a:buChar char="•"/>
              <a:defRPr sz="9600">
                <a:latin typeface="Arial"/>
                <a:ea typeface="Arial"/>
                <a:cs typeface="Arial"/>
                <a:sym typeface="Arial"/>
              </a:defRPr>
            </a:lvl3pPr>
            <a:lvl4pPr marL="1828800" lvl="3" indent="-838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600"/>
              <a:buChar char="•"/>
              <a:defRPr sz="9600">
                <a:latin typeface="Arial"/>
                <a:ea typeface="Arial"/>
                <a:cs typeface="Arial"/>
                <a:sym typeface="Arial"/>
              </a:defRPr>
            </a:lvl4pPr>
            <a:lvl5pPr marL="2286000" lvl="4" indent="-838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600"/>
              <a:buChar char="•"/>
              <a:defRPr sz="9600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аблица_1">
  <p:cSld name="Таблица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25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7199" y="464363"/>
            <a:ext cx="448276" cy="4482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1" name="Google Shape;101;p25"/>
          <p:cNvCxnSpPr/>
          <p:nvPr/>
        </p:nvCxnSpPr>
        <p:spPr>
          <a:xfrm>
            <a:off x="3298686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02" name="Google Shape;102;p25"/>
          <p:cNvCxnSpPr/>
          <p:nvPr/>
        </p:nvCxnSpPr>
        <p:spPr>
          <a:xfrm>
            <a:off x="6099416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03" name="Google Shape;103;p25"/>
          <p:cNvCxnSpPr/>
          <p:nvPr/>
        </p:nvCxnSpPr>
        <p:spPr>
          <a:xfrm>
            <a:off x="10277081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04" name="Google Shape;104;p25"/>
          <p:cNvSpPr txBox="1"/>
          <p:nvPr/>
        </p:nvSpPr>
        <p:spPr>
          <a:xfrm>
            <a:off x="10410201" y="532278"/>
            <a:ext cx="671977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fld id="{00000000-1234-1234-1234-123412341234}" type="slidenum">
              <a:rPr lang="ru-RU" sz="2000" b="0" i="0" u="none" strike="noStrike" cap="none">
                <a:solidFill>
                  <a:srgbClr val="102D69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2000" b="0" i="0" u="none" strike="noStrike" cap="none">
              <a:solidFill>
                <a:srgbClr val="102D6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5" name="Google Shape;105;p25"/>
          <p:cNvCxnSpPr/>
          <p:nvPr/>
        </p:nvCxnSpPr>
        <p:spPr>
          <a:xfrm>
            <a:off x="11643868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06" name="Google Shape;106;p25"/>
          <p:cNvSpPr txBox="1">
            <a:spLocks noGrp="1"/>
          </p:cNvSpPr>
          <p:nvPr>
            <p:ph type="body" idx="1"/>
          </p:nvPr>
        </p:nvSpPr>
        <p:spPr>
          <a:xfrm>
            <a:off x="1143689" y="540904"/>
            <a:ext cx="1901825" cy="415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7" name="Google Shape;107;p25"/>
          <p:cNvSpPr txBox="1">
            <a:spLocks noGrp="1"/>
          </p:cNvSpPr>
          <p:nvPr>
            <p:ph type="body" idx="2"/>
          </p:nvPr>
        </p:nvSpPr>
        <p:spPr>
          <a:xfrm>
            <a:off x="3459163" y="548720"/>
            <a:ext cx="2070100" cy="408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8" name="Google Shape;108;p25"/>
          <p:cNvSpPr txBox="1">
            <a:spLocks noGrp="1"/>
          </p:cNvSpPr>
          <p:nvPr>
            <p:ph type="body" idx="3"/>
          </p:nvPr>
        </p:nvSpPr>
        <p:spPr>
          <a:xfrm>
            <a:off x="6259892" y="548720"/>
            <a:ext cx="2070100" cy="408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9" name="Google Shape;109;p25"/>
          <p:cNvSpPr txBox="1">
            <a:spLocks noGrp="1"/>
          </p:cNvSpPr>
          <p:nvPr>
            <p:ph type="body" idx="4"/>
          </p:nvPr>
        </p:nvSpPr>
        <p:spPr>
          <a:xfrm>
            <a:off x="585787" y="1447065"/>
            <a:ext cx="11058065" cy="3077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600"/>
              <a:buNone/>
              <a:defRPr sz="16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600"/>
              <a:buChar char="•"/>
              <a:defRPr sz="16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600"/>
              <a:buChar char="•"/>
              <a:defRPr sz="16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600"/>
              <a:buChar char="•"/>
              <a:defRPr sz="16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600"/>
              <a:buChar char="•"/>
              <a:defRPr sz="16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0" name="Google Shape;110;p25"/>
          <p:cNvSpPr txBox="1">
            <a:spLocks noGrp="1"/>
          </p:cNvSpPr>
          <p:nvPr>
            <p:ph type="body" idx="5"/>
          </p:nvPr>
        </p:nvSpPr>
        <p:spPr>
          <a:xfrm>
            <a:off x="585788" y="5739189"/>
            <a:ext cx="6824303" cy="703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111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300"/>
              <a:buChar char="•"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111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300"/>
              <a:buChar char="•"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3111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300"/>
              <a:buChar char="•"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3111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300"/>
              <a:buChar char="•"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аблица_2">
  <p:cSld name="Таблица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26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7199" y="464363"/>
            <a:ext cx="448276" cy="4482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3" name="Google Shape;113;p26"/>
          <p:cNvCxnSpPr/>
          <p:nvPr/>
        </p:nvCxnSpPr>
        <p:spPr>
          <a:xfrm>
            <a:off x="3298686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14" name="Google Shape;114;p26"/>
          <p:cNvCxnSpPr/>
          <p:nvPr/>
        </p:nvCxnSpPr>
        <p:spPr>
          <a:xfrm>
            <a:off x="6099416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15" name="Google Shape;115;p26"/>
          <p:cNvCxnSpPr/>
          <p:nvPr/>
        </p:nvCxnSpPr>
        <p:spPr>
          <a:xfrm>
            <a:off x="10277081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6" name="Google Shape;116;p26"/>
          <p:cNvSpPr txBox="1"/>
          <p:nvPr/>
        </p:nvSpPr>
        <p:spPr>
          <a:xfrm>
            <a:off x="10410201" y="532278"/>
            <a:ext cx="671977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fld id="{00000000-1234-1234-1234-123412341234}" type="slidenum">
              <a:rPr lang="ru-RU" sz="2000" b="0" i="0" u="none" strike="noStrike" cap="none">
                <a:solidFill>
                  <a:srgbClr val="102D69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2000" b="0" i="0" u="none" strike="noStrike" cap="none">
              <a:solidFill>
                <a:srgbClr val="102D6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7" name="Google Shape;117;p26"/>
          <p:cNvCxnSpPr/>
          <p:nvPr/>
        </p:nvCxnSpPr>
        <p:spPr>
          <a:xfrm>
            <a:off x="11643868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8" name="Google Shape;118;p26"/>
          <p:cNvSpPr txBox="1">
            <a:spLocks noGrp="1"/>
          </p:cNvSpPr>
          <p:nvPr>
            <p:ph type="body" idx="1"/>
          </p:nvPr>
        </p:nvSpPr>
        <p:spPr>
          <a:xfrm>
            <a:off x="1143689" y="540904"/>
            <a:ext cx="1901825" cy="415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9" name="Google Shape;119;p26"/>
          <p:cNvSpPr txBox="1">
            <a:spLocks noGrp="1"/>
          </p:cNvSpPr>
          <p:nvPr>
            <p:ph type="body" idx="2"/>
          </p:nvPr>
        </p:nvSpPr>
        <p:spPr>
          <a:xfrm>
            <a:off x="3459163" y="548720"/>
            <a:ext cx="2070100" cy="408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p26"/>
          <p:cNvSpPr txBox="1">
            <a:spLocks noGrp="1"/>
          </p:cNvSpPr>
          <p:nvPr>
            <p:ph type="body" idx="3"/>
          </p:nvPr>
        </p:nvSpPr>
        <p:spPr>
          <a:xfrm>
            <a:off x="6259892" y="548720"/>
            <a:ext cx="2070100" cy="408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26"/>
          <p:cNvSpPr txBox="1">
            <a:spLocks noGrp="1"/>
          </p:cNvSpPr>
          <p:nvPr>
            <p:ph type="body" idx="4"/>
          </p:nvPr>
        </p:nvSpPr>
        <p:spPr>
          <a:xfrm>
            <a:off x="585787" y="1447064"/>
            <a:ext cx="7617877" cy="537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600"/>
              <a:buNone/>
              <a:defRPr sz="16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600"/>
              <a:buChar char="•"/>
              <a:defRPr sz="16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600"/>
              <a:buChar char="•"/>
              <a:defRPr sz="16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600"/>
              <a:buChar char="•"/>
              <a:defRPr sz="16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600"/>
              <a:buChar char="•"/>
              <a:defRPr sz="16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26"/>
          <p:cNvSpPr txBox="1">
            <a:spLocks noGrp="1"/>
          </p:cNvSpPr>
          <p:nvPr>
            <p:ph type="body" idx="5"/>
          </p:nvPr>
        </p:nvSpPr>
        <p:spPr>
          <a:xfrm>
            <a:off x="585788" y="5739189"/>
            <a:ext cx="6824303" cy="703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111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300"/>
              <a:buChar char="•"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111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300"/>
              <a:buChar char="•"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3111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300"/>
              <a:buChar char="•"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3111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300"/>
              <a:buChar char="•"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3" name="Google Shape;123;p26"/>
          <p:cNvSpPr txBox="1">
            <a:spLocks noGrp="1"/>
          </p:cNvSpPr>
          <p:nvPr>
            <p:ph type="body" idx="6"/>
          </p:nvPr>
        </p:nvSpPr>
        <p:spPr>
          <a:xfrm>
            <a:off x="8686807" y="2208363"/>
            <a:ext cx="2930666" cy="25706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norm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C9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C9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C9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C9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C9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C9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C9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C9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C9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C9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C9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facebookincubator.github.io/prophet/static/prophet_paper_20170113.pdf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url?q=https%3A%2F%2Fwww.kaggle.com%2Fdatasets%2Fbeatafaron%2Ffmcg-daily-sales-data-to-2022-2024%2Fdata%3Fselect%3DFMCG_2022_2024.csv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"/>
          <p:cNvSpPr txBox="1">
            <a:spLocks noGrp="1"/>
          </p:cNvSpPr>
          <p:nvPr>
            <p:ph type="title"/>
          </p:nvPr>
        </p:nvSpPr>
        <p:spPr>
          <a:xfrm>
            <a:off x="1027967" y="2404670"/>
            <a:ext cx="7634059" cy="1978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3870"/>
              <a:buFont typeface="Arial"/>
              <a:buNone/>
            </a:pPr>
            <a:r>
              <a:rPr lang="ru-RU" sz="2970"/>
              <a:t>Прогнозирование продаж товаров категории FMCG на основе ежедневных данных c помощью методов машинного обучения</a:t>
            </a:r>
            <a:endParaRPr sz="2970"/>
          </a:p>
        </p:txBody>
      </p:sp>
      <p:sp>
        <p:nvSpPr>
          <p:cNvPr id="171" name="Google Shape;171;p1"/>
          <p:cNvSpPr txBox="1">
            <a:spLocks noGrp="1"/>
          </p:cNvSpPr>
          <p:nvPr>
            <p:ph type="body" idx="1"/>
          </p:nvPr>
        </p:nvSpPr>
        <p:spPr>
          <a:xfrm>
            <a:off x="2074947" y="1187841"/>
            <a:ext cx="3848717" cy="435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ru-RU"/>
              <a:t>Москва</a:t>
            </a:r>
            <a:endParaRPr/>
          </a:p>
        </p:txBody>
      </p:sp>
      <p:sp>
        <p:nvSpPr>
          <p:cNvPr id="172" name="Google Shape;172;p1"/>
          <p:cNvSpPr txBox="1">
            <a:spLocks noGrp="1"/>
          </p:cNvSpPr>
          <p:nvPr>
            <p:ph type="body" idx="2"/>
          </p:nvPr>
        </p:nvSpPr>
        <p:spPr>
          <a:xfrm>
            <a:off x="6259420" y="1173829"/>
            <a:ext cx="2278200" cy="4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200"/>
              <a:buFont typeface="Arial"/>
              <a:buNone/>
            </a:pPr>
            <a:r>
              <a:rPr lang="ru-RU"/>
              <a:t>23 августа</a:t>
            </a:r>
            <a:endParaRPr/>
          </a:p>
        </p:txBody>
      </p:sp>
      <p:sp>
        <p:nvSpPr>
          <p:cNvPr id="173" name="Google Shape;173;p1"/>
          <p:cNvSpPr txBox="1">
            <a:spLocks noGrp="1"/>
          </p:cNvSpPr>
          <p:nvPr>
            <p:ph type="body" idx="3"/>
          </p:nvPr>
        </p:nvSpPr>
        <p:spPr>
          <a:xfrm>
            <a:off x="8786720" y="1173829"/>
            <a:ext cx="2217738" cy="4631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200"/>
              <a:buFont typeface="Arial"/>
              <a:buNone/>
            </a:pPr>
            <a:r>
              <a:rPr lang="ru-RU"/>
              <a:t>2025</a:t>
            </a:r>
            <a:endParaRPr/>
          </a:p>
        </p:txBody>
      </p:sp>
      <p:sp>
        <p:nvSpPr>
          <p:cNvPr id="174" name="Google Shape;174;p1"/>
          <p:cNvSpPr txBox="1">
            <a:spLocks noGrp="1"/>
          </p:cNvSpPr>
          <p:nvPr>
            <p:ph type="body" idx="4"/>
          </p:nvPr>
        </p:nvSpPr>
        <p:spPr>
          <a:xfrm>
            <a:off x="1027975" y="4605650"/>
            <a:ext cx="7625400" cy="8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 fontScale="92500" lnSpcReduction="10000"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ct val="108107"/>
              <a:buFont typeface="Arial"/>
              <a:buNone/>
            </a:pPr>
            <a:r>
              <a:rPr lang="ru-RU"/>
              <a:t>Выполнила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ct val="108107"/>
              <a:buFont typeface="Arial"/>
              <a:buNone/>
            </a:pPr>
            <a:r>
              <a:rPr lang="ru-RU"/>
              <a:t>DS-16 В.И. Вербицкая</a:t>
            </a:r>
            <a:br>
              <a:rPr lang="ru-RU"/>
            </a:br>
            <a:r>
              <a:rPr lang="ru-RU"/>
              <a:t>Научный руководитель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ct val="108107"/>
              <a:buFont typeface="Arial"/>
              <a:buNone/>
            </a:pPr>
            <a:r>
              <a:rPr lang="ru-RU"/>
              <a:t>Е.А. Паточенко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5"/>
          <p:cNvSpPr txBox="1">
            <a:spLocks noGrp="1"/>
          </p:cNvSpPr>
          <p:nvPr>
            <p:ph type="body" idx="1"/>
          </p:nvPr>
        </p:nvSpPr>
        <p:spPr>
          <a:xfrm>
            <a:off x="1143689" y="540904"/>
            <a:ext cx="19017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ru-RU"/>
              <a:t>Москва</a:t>
            </a:r>
            <a:endParaRPr/>
          </a:p>
        </p:txBody>
      </p:sp>
      <p:sp>
        <p:nvSpPr>
          <p:cNvPr id="256" name="Google Shape;256;p5"/>
          <p:cNvSpPr txBox="1">
            <a:spLocks noGrp="1"/>
          </p:cNvSpPr>
          <p:nvPr>
            <p:ph type="body" idx="2"/>
          </p:nvPr>
        </p:nvSpPr>
        <p:spPr>
          <a:xfrm>
            <a:off x="3459163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23 августа</a:t>
            </a:r>
            <a:endParaRPr/>
          </a:p>
        </p:txBody>
      </p:sp>
      <p:sp>
        <p:nvSpPr>
          <p:cNvPr id="257" name="Google Shape;257;p5"/>
          <p:cNvSpPr txBox="1">
            <a:spLocks noGrp="1"/>
          </p:cNvSpPr>
          <p:nvPr>
            <p:ph type="title"/>
          </p:nvPr>
        </p:nvSpPr>
        <p:spPr>
          <a:xfrm>
            <a:off x="585897" y="1447790"/>
            <a:ext cx="11058000" cy="7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ru-RU"/>
              <a:t>Новые переменные</a:t>
            </a:r>
            <a:endParaRPr/>
          </a:p>
        </p:txBody>
      </p:sp>
      <p:sp>
        <p:nvSpPr>
          <p:cNvPr id="258" name="Google Shape;258;p5"/>
          <p:cNvSpPr txBox="1">
            <a:spLocks noGrp="1"/>
          </p:cNvSpPr>
          <p:nvPr>
            <p:ph type="body" idx="3"/>
          </p:nvPr>
        </p:nvSpPr>
        <p:spPr>
          <a:xfrm>
            <a:off x="585897" y="1815152"/>
            <a:ext cx="11058000" cy="4309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noAutofit/>
          </a:bodyPr>
          <a:lstStyle/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AutoNum type="arabicPeriod"/>
            </a:pPr>
            <a:r>
              <a:rPr lang="ru-RU" sz="1700" dirty="0"/>
              <a:t>Преобразование формата data из строкового типа в datetime</a:t>
            </a:r>
            <a:endParaRPr sz="1700" dirty="0"/>
          </a:p>
          <a:p>
            <a:pPr marL="4572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AutoNum type="arabicPeriod"/>
            </a:pPr>
            <a:r>
              <a:rPr lang="ru-RU" sz="1700" dirty="0"/>
              <a:t>Преобразование категориальных переменных </a:t>
            </a:r>
            <a:r>
              <a:rPr lang="ru-RU" sz="1700" b="1" dirty="0"/>
              <a:t>'</a:t>
            </a:r>
            <a:r>
              <a:rPr lang="ru-RU" sz="1700" b="1" dirty="0" err="1"/>
              <a:t>sku</a:t>
            </a:r>
            <a:r>
              <a:rPr lang="ru-RU" sz="1700" b="1" dirty="0"/>
              <a:t>'</a:t>
            </a:r>
            <a:r>
              <a:rPr lang="ru-RU" sz="1700" dirty="0"/>
              <a:t>, </a:t>
            </a:r>
            <a:r>
              <a:rPr lang="ru-RU" sz="1700" b="1" dirty="0"/>
              <a:t>'</a:t>
            </a:r>
            <a:r>
              <a:rPr lang="ru-RU" sz="1700" b="1" dirty="0" err="1"/>
              <a:t>segment</a:t>
            </a:r>
            <a:r>
              <a:rPr lang="ru-RU" sz="1700" b="1" dirty="0"/>
              <a:t>'</a:t>
            </a:r>
            <a:r>
              <a:rPr lang="ru-RU" sz="1700" dirty="0"/>
              <a:t>, </a:t>
            </a:r>
            <a:r>
              <a:rPr lang="ru-RU" sz="1700" b="1" dirty="0"/>
              <a:t>'</a:t>
            </a:r>
            <a:r>
              <a:rPr lang="ru-RU" sz="1700" b="1" dirty="0" err="1"/>
              <a:t>category</a:t>
            </a:r>
            <a:r>
              <a:rPr lang="ru-RU" sz="1700" b="1" dirty="0"/>
              <a:t>’</a:t>
            </a:r>
            <a:endParaRPr sz="1700" b="1" dirty="0"/>
          </a:p>
          <a:p>
            <a:pPr marL="4572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AutoNum type="arabicPeriod"/>
            </a:pPr>
            <a:r>
              <a:rPr lang="ru-RU" sz="1700" dirty="0"/>
              <a:t>Создание новых переменных «календарь»: </a:t>
            </a:r>
            <a:r>
              <a:rPr lang="ru-RU" sz="1700" b="1" dirty="0"/>
              <a:t>'</a:t>
            </a:r>
            <a:r>
              <a:rPr lang="ru-RU" sz="1700" b="1" dirty="0" err="1"/>
              <a:t>day</a:t>
            </a:r>
            <a:r>
              <a:rPr lang="ru-RU" sz="1700" b="1" dirty="0"/>
              <a:t>’</a:t>
            </a:r>
            <a:r>
              <a:rPr lang="ru-RU" sz="1700" dirty="0"/>
              <a:t>, </a:t>
            </a:r>
            <a:r>
              <a:rPr lang="ru-RU" sz="1700" b="1" dirty="0"/>
              <a:t>'</a:t>
            </a:r>
            <a:r>
              <a:rPr lang="ru-RU" sz="1700" b="1" dirty="0" err="1"/>
              <a:t>month</a:t>
            </a:r>
            <a:r>
              <a:rPr lang="ru-RU" sz="1700" b="1" dirty="0"/>
              <a:t>’</a:t>
            </a:r>
            <a:r>
              <a:rPr lang="ru-RU" sz="1700" dirty="0"/>
              <a:t>, </a:t>
            </a:r>
            <a:r>
              <a:rPr lang="ru-RU" sz="1700" b="1" dirty="0"/>
              <a:t>'</a:t>
            </a:r>
            <a:r>
              <a:rPr lang="ru-RU" sz="1700" b="1" dirty="0" err="1"/>
              <a:t>year</a:t>
            </a:r>
            <a:r>
              <a:rPr lang="ru-RU" sz="1700" b="1" dirty="0"/>
              <a:t>’</a:t>
            </a:r>
            <a:r>
              <a:rPr lang="ru-RU" sz="1700" dirty="0"/>
              <a:t>, </a:t>
            </a:r>
            <a:r>
              <a:rPr lang="ru-RU" sz="1700" b="1" dirty="0"/>
              <a:t>'</a:t>
            </a:r>
            <a:r>
              <a:rPr lang="ru-RU" sz="1700" b="1" dirty="0" err="1"/>
              <a:t>is_start_of_month</a:t>
            </a:r>
            <a:r>
              <a:rPr lang="ru-RU" sz="1700" b="1" dirty="0"/>
              <a:t>’</a:t>
            </a:r>
            <a:r>
              <a:rPr lang="ru-RU" sz="1700" dirty="0"/>
              <a:t>,</a:t>
            </a:r>
            <a:r>
              <a:rPr lang="ru-RU" sz="1700" b="1" dirty="0"/>
              <a:t> '</a:t>
            </a:r>
            <a:r>
              <a:rPr lang="ru-RU" sz="1700" b="1" dirty="0" err="1"/>
              <a:t>is_end_of_month</a:t>
            </a:r>
            <a:r>
              <a:rPr lang="ru-RU" sz="1700" b="1" dirty="0"/>
              <a:t>’</a:t>
            </a:r>
            <a:r>
              <a:rPr lang="ru-RU" sz="1700" dirty="0"/>
              <a:t>, </a:t>
            </a:r>
            <a:r>
              <a:rPr lang="ru-RU" sz="1700" b="1" dirty="0"/>
              <a:t>'</a:t>
            </a:r>
            <a:r>
              <a:rPr lang="ru-RU" sz="1700" b="1" dirty="0" err="1"/>
              <a:t>day_of_week</a:t>
            </a:r>
            <a:r>
              <a:rPr lang="ru-RU" sz="1700" b="1" dirty="0"/>
              <a:t>’</a:t>
            </a:r>
            <a:r>
              <a:rPr lang="ru-RU" sz="1700" dirty="0"/>
              <a:t>, </a:t>
            </a:r>
            <a:r>
              <a:rPr lang="ru-RU" sz="1700" b="1" dirty="0"/>
              <a:t>'</a:t>
            </a:r>
            <a:r>
              <a:rPr lang="ru-RU" sz="1700" b="1" dirty="0" err="1"/>
              <a:t>is_weekend</a:t>
            </a:r>
            <a:r>
              <a:rPr lang="ru-RU" sz="1700" b="1" dirty="0"/>
              <a:t>’</a:t>
            </a:r>
            <a:r>
              <a:rPr lang="ru-RU" sz="1700" dirty="0"/>
              <a:t>, </a:t>
            </a:r>
            <a:r>
              <a:rPr lang="ru-RU" sz="1700" b="1" dirty="0"/>
              <a:t>'</a:t>
            </a:r>
            <a:r>
              <a:rPr lang="ru-RU" sz="1700" b="1" dirty="0" err="1"/>
              <a:t>week_of_month</a:t>
            </a:r>
            <a:r>
              <a:rPr lang="ru-RU" sz="1700" b="1" dirty="0"/>
              <a:t>’</a:t>
            </a:r>
            <a:endParaRPr sz="1700" b="1" dirty="0"/>
          </a:p>
          <a:p>
            <a:pPr marL="4572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AutoNum type="arabicPeriod"/>
            </a:pPr>
            <a:r>
              <a:rPr lang="ru-RU" sz="1700" dirty="0"/>
              <a:t>Кодирование запаздываний: лаг целевой переменной - </a:t>
            </a:r>
            <a:r>
              <a:rPr lang="ru-RU" sz="1700" b="1" dirty="0"/>
              <a:t>lag_1</a:t>
            </a:r>
            <a:r>
              <a:rPr lang="ru-RU" sz="1700" dirty="0"/>
              <a:t>,</a:t>
            </a:r>
            <a:r>
              <a:rPr lang="ru-RU" sz="1700" b="1" dirty="0"/>
              <a:t> lag_2</a:t>
            </a:r>
            <a:r>
              <a:rPr lang="ru-RU" sz="1700" dirty="0"/>
              <a:t>,</a:t>
            </a:r>
            <a:r>
              <a:rPr lang="ru-RU" sz="1700" b="1" dirty="0"/>
              <a:t> lag_3</a:t>
            </a:r>
            <a:r>
              <a:rPr lang="ru-RU" sz="1700" dirty="0"/>
              <a:t>,</a:t>
            </a:r>
            <a:r>
              <a:rPr lang="ru-RU" sz="1700" b="1" dirty="0"/>
              <a:t> lag_7</a:t>
            </a:r>
            <a:r>
              <a:rPr lang="ru-RU" sz="1700" dirty="0"/>
              <a:t>, </a:t>
            </a:r>
            <a:r>
              <a:rPr lang="ru-RU" sz="1700" b="1" dirty="0"/>
              <a:t>lag_14</a:t>
            </a:r>
            <a:r>
              <a:rPr lang="ru-RU" sz="1700" dirty="0"/>
              <a:t>, </a:t>
            </a:r>
            <a:r>
              <a:rPr lang="ru-RU" sz="1700" b="1" dirty="0"/>
              <a:t>lag_28 </a:t>
            </a:r>
            <a:r>
              <a:rPr lang="ru-RU" sz="1700" dirty="0"/>
              <a:t>,</a:t>
            </a:r>
            <a:r>
              <a:rPr lang="ru-RU" sz="1700" b="1" dirty="0"/>
              <a:t> lag_1</a:t>
            </a:r>
            <a:r>
              <a:rPr lang="ru-RU" sz="1700" dirty="0"/>
              <a:t>,</a:t>
            </a:r>
            <a:r>
              <a:rPr lang="ru-RU" sz="1700" b="1" dirty="0"/>
              <a:t> lag_2</a:t>
            </a:r>
            <a:r>
              <a:rPr lang="ru-RU" sz="1700" dirty="0"/>
              <a:t>,</a:t>
            </a:r>
            <a:r>
              <a:rPr lang="ru-RU" sz="1700" b="1" dirty="0"/>
              <a:t> lag_3</a:t>
            </a:r>
            <a:r>
              <a:rPr lang="ru-RU" sz="1700" dirty="0"/>
              <a:t>, </a:t>
            </a:r>
            <a:r>
              <a:rPr lang="ru-RU" sz="1700" b="1" dirty="0"/>
              <a:t>lag_7</a:t>
            </a:r>
            <a:r>
              <a:rPr lang="ru-RU" sz="1700" dirty="0"/>
              <a:t>,</a:t>
            </a:r>
            <a:r>
              <a:rPr lang="ru-RU" sz="1700" b="1" dirty="0"/>
              <a:t> lag_14</a:t>
            </a:r>
            <a:r>
              <a:rPr lang="ru-RU" sz="1700" dirty="0"/>
              <a:t>,</a:t>
            </a:r>
            <a:r>
              <a:rPr lang="ru-RU" sz="1700" b="1" dirty="0"/>
              <a:t> lag_28</a:t>
            </a:r>
            <a:r>
              <a:rPr lang="ru-RU" sz="1700" dirty="0"/>
              <a:t> – лаг целевой переменной, </a:t>
            </a:r>
            <a:r>
              <a:rPr lang="ru-RU" sz="1700" b="1" dirty="0"/>
              <a:t>'momentum_7_1’</a:t>
            </a:r>
            <a:r>
              <a:rPr lang="ru-RU" sz="1700" dirty="0"/>
              <a:t>,</a:t>
            </a:r>
            <a:r>
              <a:rPr lang="ru-RU" sz="1700" b="1" dirty="0"/>
              <a:t> 'momentum_14_7’ </a:t>
            </a:r>
            <a:r>
              <a:rPr lang="ru-RU" sz="1700" dirty="0"/>
              <a:t>– коэффициент запаздывания, </a:t>
            </a:r>
            <a:r>
              <a:rPr lang="ru-RU" sz="1700" b="1" dirty="0"/>
              <a:t>'price_lag_1’</a:t>
            </a:r>
            <a:r>
              <a:rPr lang="ru-RU" sz="1700" dirty="0"/>
              <a:t>,</a:t>
            </a:r>
            <a:r>
              <a:rPr lang="ru-RU" sz="1700" b="1" dirty="0"/>
              <a:t> 'promo_lag_1’</a:t>
            </a:r>
            <a:r>
              <a:rPr lang="ru-RU" sz="1700" dirty="0"/>
              <a:t>,</a:t>
            </a:r>
            <a:r>
              <a:rPr lang="ru-RU" sz="1700" b="1" dirty="0"/>
              <a:t> '</a:t>
            </a:r>
            <a:r>
              <a:rPr lang="ru-RU" sz="1700" b="1" dirty="0" err="1"/>
              <a:t>promo_effect</a:t>
            </a:r>
            <a:r>
              <a:rPr lang="ru-RU" sz="1700" b="1" dirty="0"/>
              <a:t>’ = '</a:t>
            </a:r>
            <a:r>
              <a:rPr lang="ru-RU" sz="1700" b="1" dirty="0" err="1"/>
              <a:t>promotion_flag</a:t>
            </a:r>
            <a:r>
              <a:rPr lang="ru-RU" sz="1700" b="1" dirty="0"/>
              <a:t>’* 'lag_1’</a:t>
            </a:r>
            <a:r>
              <a:rPr lang="ru-RU" sz="1700" dirty="0"/>
              <a:t>,</a:t>
            </a:r>
            <a:r>
              <a:rPr lang="ru-RU" sz="1700" b="1" dirty="0"/>
              <a:t> 'delivery_lag_7’</a:t>
            </a:r>
            <a:r>
              <a:rPr lang="ru-RU" sz="1700" dirty="0"/>
              <a:t>,</a:t>
            </a:r>
            <a:r>
              <a:rPr lang="ru-RU" sz="1700" b="1" dirty="0"/>
              <a:t> 'stock_lag_1’</a:t>
            </a:r>
            <a:r>
              <a:rPr lang="ru-RU" sz="1700" dirty="0"/>
              <a:t>,</a:t>
            </a:r>
            <a:r>
              <a:rPr lang="ru-RU" sz="1700" b="1" dirty="0"/>
              <a:t> 'category_rolling_mean_7’</a:t>
            </a:r>
            <a:r>
              <a:rPr lang="ru-RU" sz="1700" dirty="0"/>
              <a:t>, </a:t>
            </a:r>
            <a:r>
              <a:rPr lang="ru-RU" sz="1700" b="1" dirty="0"/>
              <a:t>'category_rolling_std_7’</a:t>
            </a:r>
            <a:r>
              <a:rPr lang="ru-RU" sz="1700" dirty="0"/>
              <a:t>,</a:t>
            </a:r>
            <a:r>
              <a:rPr lang="ru-RU" sz="1700" b="1" dirty="0"/>
              <a:t> 'price_rolling_mean_7’</a:t>
            </a:r>
            <a:r>
              <a:rPr lang="ru-RU" sz="1700" dirty="0"/>
              <a:t>,</a:t>
            </a:r>
            <a:r>
              <a:rPr lang="ru-RU" sz="1700" b="1" dirty="0"/>
              <a:t> 'promo_rolling_7’</a:t>
            </a:r>
            <a:r>
              <a:rPr lang="ru-RU" sz="1700" dirty="0"/>
              <a:t>,</a:t>
            </a:r>
            <a:r>
              <a:rPr lang="ru-RU" sz="1700" b="1" dirty="0"/>
              <a:t> '</a:t>
            </a:r>
            <a:r>
              <a:rPr lang="ru-RU" sz="1700" b="1" dirty="0" err="1"/>
              <a:t>stockout_flag</a:t>
            </a:r>
            <a:r>
              <a:rPr lang="ru-RU" sz="1700" b="1" dirty="0"/>
              <a:t>’</a:t>
            </a:r>
            <a:r>
              <a:rPr lang="ru-RU" sz="1700" dirty="0"/>
              <a:t>,</a:t>
            </a:r>
            <a:r>
              <a:rPr lang="ru-RU" sz="1700" b="1" dirty="0"/>
              <a:t> 'rolling_stockouts_7’</a:t>
            </a:r>
            <a:r>
              <a:rPr lang="ru-RU" sz="1700" dirty="0"/>
              <a:t>,</a:t>
            </a:r>
            <a:r>
              <a:rPr lang="ru-RU" sz="1700" b="1" dirty="0"/>
              <a:t> '</a:t>
            </a:r>
            <a:r>
              <a:rPr lang="ru-RU" sz="1700" b="1" dirty="0" err="1"/>
              <a:t>time_since_promo</a:t>
            </a:r>
            <a:r>
              <a:rPr lang="ru-RU" sz="1700" b="1" dirty="0"/>
              <a:t>’</a:t>
            </a:r>
            <a:r>
              <a:rPr lang="ru-RU" sz="1700" dirty="0"/>
              <a:t>,</a:t>
            </a:r>
            <a:r>
              <a:rPr lang="ru-RU" sz="1700" b="1" dirty="0"/>
              <a:t> '</a:t>
            </a:r>
            <a:r>
              <a:rPr lang="ru-RU" sz="1700" b="1" dirty="0" err="1"/>
              <a:t>time_since_delivery</a:t>
            </a:r>
            <a:r>
              <a:rPr lang="ru-RU" sz="1700" b="1" dirty="0"/>
              <a:t>’</a:t>
            </a:r>
            <a:endParaRPr sz="1700" b="1" dirty="0"/>
          </a:p>
          <a:p>
            <a:pPr marL="4572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AutoNum type="arabicPeriod"/>
            </a:pPr>
            <a:r>
              <a:rPr lang="ru-RU" sz="1700" dirty="0"/>
              <a:t>Сезонность: </a:t>
            </a:r>
            <a:r>
              <a:rPr lang="ru-RU" sz="1700" b="1" dirty="0"/>
              <a:t>'</a:t>
            </a:r>
            <a:r>
              <a:rPr lang="ru-RU" sz="1700" b="1" dirty="0" err="1"/>
              <a:t>month_sin</a:t>
            </a:r>
            <a:r>
              <a:rPr lang="ru-RU" sz="1700" b="1" dirty="0"/>
              <a:t>’</a:t>
            </a:r>
            <a:r>
              <a:rPr lang="ru-RU" sz="1700" dirty="0"/>
              <a:t>,</a:t>
            </a:r>
            <a:r>
              <a:rPr lang="ru-RU" sz="1700" b="1" dirty="0"/>
              <a:t> '</a:t>
            </a:r>
            <a:r>
              <a:rPr lang="ru-RU" sz="1700" b="1" dirty="0" err="1"/>
              <a:t>month_cos</a:t>
            </a:r>
            <a:r>
              <a:rPr lang="ru-RU" sz="1700" b="1" dirty="0"/>
              <a:t>’</a:t>
            </a:r>
            <a:r>
              <a:rPr lang="ru-RU" sz="1700" dirty="0"/>
              <a:t>,</a:t>
            </a:r>
            <a:r>
              <a:rPr lang="ru-RU" sz="1700" b="1" dirty="0"/>
              <a:t> '</a:t>
            </a:r>
            <a:r>
              <a:rPr lang="ru-RU" sz="1700" b="1" dirty="0" err="1"/>
              <a:t>dow_sin</a:t>
            </a:r>
            <a:r>
              <a:rPr lang="ru-RU" sz="1700" b="1" dirty="0"/>
              <a:t>’</a:t>
            </a:r>
            <a:r>
              <a:rPr lang="ru-RU" sz="1700" dirty="0"/>
              <a:t>,</a:t>
            </a:r>
            <a:r>
              <a:rPr lang="ru-RU" sz="1700" b="1" dirty="0"/>
              <a:t> '</a:t>
            </a:r>
            <a:r>
              <a:rPr lang="ru-RU" sz="1700" b="1" dirty="0" err="1"/>
              <a:t>dow_cos</a:t>
            </a:r>
            <a:r>
              <a:rPr lang="ru-RU" sz="1700" b="1" dirty="0"/>
              <a:t>’</a:t>
            </a:r>
            <a:endParaRPr sz="1700" b="1" dirty="0"/>
          </a:p>
          <a:p>
            <a:pPr marL="4572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AutoNum type="arabicPeriod"/>
            </a:pPr>
            <a:r>
              <a:rPr lang="ru-RU" sz="1700" dirty="0"/>
              <a:t>Перекрестный эффект: </a:t>
            </a:r>
            <a:r>
              <a:rPr lang="ru-RU" sz="1700" b="1" dirty="0"/>
              <a:t>'</a:t>
            </a:r>
            <a:r>
              <a:rPr lang="ru-RU" sz="1700" b="1" dirty="0" err="1"/>
              <a:t>promo_dow</a:t>
            </a:r>
            <a:r>
              <a:rPr lang="ru-RU" sz="1700" b="1" dirty="0"/>
              <a:t>’ </a:t>
            </a:r>
            <a:r>
              <a:rPr lang="ru-RU" sz="1700" dirty="0"/>
              <a:t>= </a:t>
            </a:r>
            <a:r>
              <a:rPr lang="ru-RU" sz="1700" b="1" dirty="0"/>
              <a:t>'promotion_flag’* '</a:t>
            </a:r>
            <a:r>
              <a:rPr lang="ru-RU" sz="1700" b="1" dirty="0" err="1"/>
              <a:t>day_of_week</a:t>
            </a:r>
            <a:r>
              <a:rPr lang="ru-RU" sz="1700" b="1" dirty="0"/>
              <a:t>’</a:t>
            </a:r>
            <a:r>
              <a:rPr lang="ru-RU" sz="1700" dirty="0"/>
              <a:t>;</a:t>
            </a:r>
            <a:r>
              <a:rPr lang="ru-RU" sz="1700" b="1" dirty="0"/>
              <a:t> '</a:t>
            </a:r>
            <a:r>
              <a:rPr lang="ru-RU" sz="1700" b="1" dirty="0" err="1"/>
              <a:t>price_x_stock</a:t>
            </a:r>
            <a:r>
              <a:rPr lang="ru-RU" sz="1700" b="1" dirty="0"/>
              <a:t>’ </a:t>
            </a:r>
            <a:r>
              <a:rPr lang="ru-RU" sz="1700" dirty="0"/>
              <a:t>= </a:t>
            </a:r>
            <a:r>
              <a:rPr lang="ru-RU" sz="1700" b="1" dirty="0"/>
              <a:t>'</a:t>
            </a:r>
            <a:r>
              <a:rPr lang="ru-RU" sz="1700" b="1" dirty="0" err="1"/>
              <a:t>price_unit</a:t>
            </a:r>
            <a:r>
              <a:rPr lang="ru-RU" sz="1700" b="1" dirty="0"/>
              <a:t>’* 'stock_available'</a:t>
            </a:r>
            <a:endParaRPr sz="1700" b="1" dirty="0"/>
          </a:p>
          <a:p>
            <a:pPr marL="342900" lvl="0" indent="-260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None/>
            </a:pPr>
            <a:endParaRPr dirty="0"/>
          </a:p>
          <a:p>
            <a:pPr marL="342900" lvl="0" indent="-260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None/>
            </a:pPr>
            <a:endParaRPr b="0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342900" lvl="0" indent="-260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None/>
            </a:pPr>
            <a:endParaRPr b="0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endParaRPr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342900" lvl="0" indent="-260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None/>
            </a:pPr>
            <a:endParaRPr b="0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342900" lvl="0" indent="-260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None/>
            </a:pPr>
            <a:endParaRPr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342900" lvl="0" indent="-260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None/>
            </a:pPr>
            <a:endParaRPr dirty="0"/>
          </a:p>
          <a:p>
            <a:pPr marL="800100" lvl="1" indent="-260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None/>
            </a:pPr>
            <a:endParaRPr dirty="0"/>
          </a:p>
          <a:p>
            <a:pPr marL="342900" marR="0" lvl="0" indent="-260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</a:pPr>
            <a:endParaRPr dirty="0"/>
          </a:p>
        </p:txBody>
      </p:sp>
      <p:sp>
        <p:nvSpPr>
          <p:cNvPr id="259" name="Google Shape;259;p5"/>
          <p:cNvSpPr txBox="1">
            <a:spLocks noGrp="1"/>
          </p:cNvSpPr>
          <p:nvPr>
            <p:ph type="body" idx="4"/>
          </p:nvPr>
        </p:nvSpPr>
        <p:spPr>
          <a:xfrm>
            <a:off x="6259892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2025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6"/>
          <p:cNvSpPr txBox="1">
            <a:spLocks noGrp="1"/>
          </p:cNvSpPr>
          <p:nvPr>
            <p:ph type="body" idx="1"/>
          </p:nvPr>
        </p:nvSpPr>
        <p:spPr>
          <a:xfrm>
            <a:off x="1143689" y="540904"/>
            <a:ext cx="19017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ru-RU"/>
              <a:t>Москва</a:t>
            </a:r>
            <a:endParaRPr/>
          </a:p>
        </p:txBody>
      </p:sp>
      <p:sp>
        <p:nvSpPr>
          <p:cNvPr id="265" name="Google Shape;265;p6"/>
          <p:cNvSpPr txBox="1">
            <a:spLocks noGrp="1"/>
          </p:cNvSpPr>
          <p:nvPr>
            <p:ph type="body" idx="2"/>
          </p:nvPr>
        </p:nvSpPr>
        <p:spPr>
          <a:xfrm>
            <a:off x="3459163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23 августа</a:t>
            </a:r>
            <a:endParaRPr/>
          </a:p>
        </p:txBody>
      </p:sp>
      <p:sp>
        <p:nvSpPr>
          <p:cNvPr id="266" name="Google Shape;266;p6"/>
          <p:cNvSpPr txBox="1">
            <a:spLocks noGrp="1"/>
          </p:cNvSpPr>
          <p:nvPr>
            <p:ph type="title"/>
          </p:nvPr>
        </p:nvSpPr>
        <p:spPr>
          <a:xfrm>
            <a:off x="585897" y="1447790"/>
            <a:ext cx="11058000" cy="7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ru-RU"/>
              <a:t>Модели</a:t>
            </a:r>
            <a:endParaRPr/>
          </a:p>
        </p:txBody>
      </p:sp>
      <p:sp>
        <p:nvSpPr>
          <p:cNvPr id="267" name="Google Shape;267;p6"/>
          <p:cNvSpPr txBox="1">
            <a:spLocks noGrp="1"/>
          </p:cNvSpPr>
          <p:nvPr>
            <p:ph type="body" idx="4"/>
          </p:nvPr>
        </p:nvSpPr>
        <p:spPr>
          <a:xfrm>
            <a:off x="6259892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2025</a:t>
            </a:r>
            <a:endParaRPr/>
          </a:p>
        </p:txBody>
      </p:sp>
      <p:sp>
        <p:nvSpPr>
          <p:cNvPr id="268" name="Google Shape;268;p6"/>
          <p:cNvSpPr txBox="1"/>
          <p:nvPr/>
        </p:nvSpPr>
        <p:spPr>
          <a:xfrm>
            <a:off x="548103" y="1945472"/>
            <a:ext cx="11058000" cy="37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noAutofit/>
          </a:bodyPr>
          <a:lstStyle/>
          <a:p>
            <a:pPr marL="457200" marR="0" lvl="0" indent="-3492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Char char="●"/>
            </a:pPr>
            <a:r>
              <a:rPr lang="ru-RU" sz="19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Наивный прогноз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492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Char char="●"/>
            </a:pPr>
            <a:r>
              <a:rPr lang="ru-RU" sz="19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MXGBoost / LightGBM</a:t>
            </a:r>
          </a:p>
          <a:p>
            <a:pPr marL="457200" marR="0" lvl="0" indent="-3492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Char char="●"/>
            </a:pPr>
            <a:r>
              <a:rPr lang="ru-RU" sz="19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Random Forest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492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Char char="●"/>
            </a:pPr>
            <a:r>
              <a:rPr lang="ru-RU" sz="19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LSTM Sequence model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37551d80257_1_0"/>
          <p:cNvSpPr txBox="1">
            <a:spLocks noGrp="1"/>
          </p:cNvSpPr>
          <p:nvPr>
            <p:ph type="body" idx="1"/>
          </p:nvPr>
        </p:nvSpPr>
        <p:spPr>
          <a:xfrm>
            <a:off x="1143689" y="540904"/>
            <a:ext cx="19017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ru-RU"/>
              <a:t>Москва</a:t>
            </a:r>
            <a:endParaRPr/>
          </a:p>
        </p:txBody>
      </p:sp>
      <p:sp>
        <p:nvSpPr>
          <p:cNvPr id="274" name="Google Shape;274;g37551d80257_1_0"/>
          <p:cNvSpPr txBox="1">
            <a:spLocks noGrp="1"/>
          </p:cNvSpPr>
          <p:nvPr>
            <p:ph type="body" idx="2"/>
          </p:nvPr>
        </p:nvSpPr>
        <p:spPr>
          <a:xfrm>
            <a:off x="3459163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23 августа</a:t>
            </a:r>
            <a:endParaRPr/>
          </a:p>
        </p:txBody>
      </p:sp>
      <p:sp>
        <p:nvSpPr>
          <p:cNvPr id="275" name="Google Shape;275;g37551d80257_1_0"/>
          <p:cNvSpPr txBox="1">
            <a:spLocks noGrp="1"/>
          </p:cNvSpPr>
          <p:nvPr>
            <p:ph type="title"/>
          </p:nvPr>
        </p:nvSpPr>
        <p:spPr>
          <a:xfrm>
            <a:off x="585897" y="1447790"/>
            <a:ext cx="11058000" cy="7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ru-RU">
                <a:solidFill>
                  <a:srgbClr val="0E2D69"/>
                </a:solidFill>
              </a:rPr>
              <a:t>Наивный прогноз</a:t>
            </a:r>
            <a:endParaRPr sz="2900"/>
          </a:p>
        </p:txBody>
      </p:sp>
      <p:sp>
        <p:nvSpPr>
          <p:cNvPr id="276" name="Google Shape;276;g37551d80257_1_0"/>
          <p:cNvSpPr txBox="1">
            <a:spLocks noGrp="1"/>
          </p:cNvSpPr>
          <p:nvPr>
            <p:ph type="body" idx="4"/>
          </p:nvPr>
        </p:nvSpPr>
        <p:spPr>
          <a:xfrm>
            <a:off x="6259892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2025</a:t>
            </a:r>
            <a:endParaRPr/>
          </a:p>
        </p:txBody>
      </p:sp>
      <p:sp>
        <p:nvSpPr>
          <p:cNvPr id="277" name="Google Shape;277;g37551d80257_1_0"/>
          <p:cNvSpPr txBox="1"/>
          <p:nvPr/>
        </p:nvSpPr>
        <p:spPr>
          <a:xfrm>
            <a:off x="548103" y="1945472"/>
            <a:ext cx="11058000" cy="37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noAutofit/>
          </a:bodyPr>
          <a:lstStyle/>
          <a:p>
            <a:pPr marL="76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7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Модель временного ряда, в которой его текущее значение равно предыдущему наблюдаемому значению этого ряда. «Наивная» модель — самый примитивный метод прогнозирования.</a:t>
            </a:r>
            <a:endParaRPr lang="ru-RU" dirty="0"/>
          </a:p>
          <a:p>
            <a:pPr marL="76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7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Описывается выражением:</a:t>
            </a:r>
            <a:endParaRPr lang="ru-RU" dirty="0"/>
          </a:p>
          <a:p>
            <a:pPr marL="76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7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y(t+1)=y(t),</a:t>
            </a:r>
            <a:endParaRPr lang="ru-RU" dirty="0"/>
          </a:p>
          <a:p>
            <a:pPr marL="76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7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где y(t) — последнее наблюдаемое значение, y(t+1) — прогнозируемое значение.</a:t>
            </a:r>
          </a:p>
          <a:p>
            <a:pPr marL="76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  <a:p>
            <a:pPr marL="76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dirty="0">
                <a:solidFill>
                  <a:schemeClr val="dk1"/>
                </a:solidFill>
              </a:rPr>
              <a:t>baseline_df1 = df1.dropna(subset=['lag_1', '</a:t>
            </a:r>
            <a:r>
              <a:rPr lang="en-US" sz="1700" dirty="0" err="1">
                <a:solidFill>
                  <a:schemeClr val="dk1"/>
                </a:solidFill>
              </a:rPr>
              <a:t>units_sold</a:t>
            </a:r>
            <a:r>
              <a:rPr lang="en-US" sz="1700" dirty="0">
                <a:solidFill>
                  <a:schemeClr val="dk1"/>
                </a:solidFill>
              </a:rPr>
              <a:t>']).copy()</a:t>
            </a:r>
          </a:p>
          <a:p>
            <a:pPr marL="76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dirty="0">
                <a:solidFill>
                  <a:schemeClr val="dk1"/>
                </a:solidFill>
              </a:rPr>
              <a:t>baseline_df1['</a:t>
            </a:r>
            <a:r>
              <a:rPr lang="en-US" sz="1700" dirty="0" err="1">
                <a:solidFill>
                  <a:schemeClr val="dk1"/>
                </a:solidFill>
              </a:rPr>
              <a:t>pred_baseline</a:t>
            </a:r>
            <a:r>
              <a:rPr lang="en-US" sz="1700" dirty="0">
                <a:solidFill>
                  <a:schemeClr val="dk1"/>
                </a:solidFill>
              </a:rPr>
              <a:t>'] = baseline_df1['lag_1’]</a:t>
            </a:r>
            <a:endParaRPr lang="ru-RU" sz="1700" dirty="0">
              <a:solidFill>
                <a:schemeClr val="dk1"/>
              </a:solidFill>
            </a:endParaRPr>
          </a:p>
          <a:p>
            <a:pPr marL="76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ru-RU" sz="1700" dirty="0">
              <a:solidFill>
                <a:schemeClr val="dk1"/>
              </a:solidFill>
            </a:endParaRPr>
          </a:p>
          <a:p>
            <a:pPr marL="76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700" dirty="0">
                <a:solidFill>
                  <a:schemeClr val="dk1"/>
                </a:solidFill>
              </a:rPr>
              <a:t>📉 </a:t>
            </a:r>
            <a:r>
              <a:rPr lang="en-US" sz="1700" dirty="0">
                <a:solidFill>
                  <a:schemeClr val="dk1"/>
                </a:solidFill>
              </a:rPr>
              <a:t>Baseline Model (Naive Forecast):</a:t>
            </a:r>
          </a:p>
          <a:p>
            <a:pPr marL="76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dirty="0">
                <a:solidFill>
                  <a:schemeClr val="dk1"/>
                </a:solidFill>
              </a:rPr>
              <a:t>MAE:  10.86</a:t>
            </a:r>
          </a:p>
          <a:p>
            <a:pPr marL="76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dirty="0">
                <a:solidFill>
                  <a:schemeClr val="dk1"/>
                </a:solidFill>
              </a:rPr>
              <a:t>RMSE: 15.24</a:t>
            </a:r>
          </a:p>
          <a:p>
            <a:pPr marL="76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dirty="0">
                <a:solidFill>
                  <a:schemeClr val="dk1"/>
                </a:solidFill>
              </a:rPr>
              <a:t>R²:   -0.674</a:t>
            </a:r>
            <a:endParaRPr lang="ru-RU" sz="1700" dirty="0">
              <a:solidFill>
                <a:schemeClr val="dk1"/>
              </a:solidFill>
            </a:endParaRPr>
          </a:p>
          <a:p>
            <a:pPr marL="76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700" dirty="0">
                <a:solidFill>
                  <a:schemeClr val="dk1"/>
                </a:solidFill>
              </a:rPr>
              <a:t>Отрицательный R² говорит о том, что выбранная модель не подходит для данных. Она не может уловить закономерности и предсказывает значения хуже, чем просто использование среднего значения целевой переменной. Поэтому применю для предсказания более сложную модель.</a:t>
            </a:r>
          </a:p>
          <a:p>
            <a:pPr marL="76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ru-RU" sz="17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37551d80257_1_8"/>
          <p:cNvSpPr txBox="1">
            <a:spLocks noGrp="1"/>
          </p:cNvSpPr>
          <p:nvPr>
            <p:ph type="body" idx="1"/>
          </p:nvPr>
        </p:nvSpPr>
        <p:spPr>
          <a:xfrm>
            <a:off x="1143689" y="540904"/>
            <a:ext cx="19017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ru-RU"/>
              <a:t>Москва</a:t>
            </a:r>
            <a:endParaRPr/>
          </a:p>
        </p:txBody>
      </p:sp>
      <p:sp>
        <p:nvSpPr>
          <p:cNvPr id="286" name="Google Shape;286;g37551d80257_1_8"/>
          <p:cNvSpPr txBox="1">
            <a:spLocks noGrp="1"/>
          </p:cNvSpPr>
          <p:nvPr>
            <p:ph type="body" idx="2"/>
          </p:nvPr>
        </p:nvSpPr>
        <p:spPr>
          <a:xfrm>
            <a:off x="3459163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23 августа</a:t>
            </a:r>
            <a:endParaRPr/>
          </a:p>
        </p:txBody>
      </p:sp>
      <p:sp>
        <p:nvSpPr>
          <p:cNvPr id="287" name="Google Shape;287;g37551d80257_1_8"/>
          <p:cNvSpPr txBox="1">
            <a:spLocks noGrp="1"/>
          </p:cNvSpPr>
          <p:nvPr>
            <p:ph type="title"/>
          </p:nvPr>
        </p:nvSpPr>
        <p:spPr>
          <a:xfrm>
            <a:off x="585897" y="1447790"/>
            <a:ext cx="11058000" cy="7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ru-RU" dirty="0">
                <a:solidFill>
                  <a:srgbClr val="0E2D69"/>
                </a:solidFill>
              </a:rPr>
              <a:t>LightGBM</a:t>
            </a:r>
            <a:endParaRPr sz="2900" dirty="0"/>
          </a:p>
        </p:txBody>
      </p:sp>
      <p:sp>
        <p:nvSpPr>
          <p:cNvPr id="288" name="Google Shape;288;g37551d80257_1_8"/>
          <p:cNvSpPr txBox="1">
            <a:spLocks noGrp="1"/>
          </p:cNvSpPr>
          <p:nvPr>
            <p:ph type="body" idx="4"/>
          </p:nvPr>
        </p:nvSpPr>
        <p:spPr>
          <a:xfrm>
            <a:off x="6259892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2025</a:t>
            </a:r>
            <a:endParaRPr/>
          </a:p>
        </p:txBody>
      </p:sp>
      <p:sp>
        <p:nvSpPr>
          <p:cNvPr id="289" name="Google Shape;289;g37551d80257_1_8"/>
          <p:cNvSpPr txBox="1"/>
          <p:nvPr/>
        </p:nvSpPr>
        <p:spPr>
          <a:xfrm>
            <a:off x="548103" y="1945472"/>
            <a:ext cx="11058000" cy="45234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noAutofit/>
          </a:bodyPr>
          <a:lstStyle/>
          <a:p>
            <a:pPr marL="10795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-RU" sz="17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LightGBM была описана Голинь К., и соавт. в статье 2017 года под названием «LightGBM: A Highly Efficient Gradient Boosting Decision Tree».</a:t>
            </a:r>
            <a:endParaRPr sz="17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085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Char char="•"/>
            </a:pPr>
            <a:r>
              <a:rPr lang="ru-RU" sz="17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LightGBM</a:t>
            </a:r>
            <a:endParaRPr lang="en-US" sz="1700" b="0" i="0" u="none" strike="noStrike" cap="none" dirty="0">
              <a:solidFill>
                <a:srgbClr val="0E2D6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07950" marR="0"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900"/>
            </a:pPr>
            <a:r>
              <a:rPr lang="ru-RU" dirty="0">
                <a:solidFill>
                  <a:srgbClr val="0E2D69"/>
                </a:solidFill>
              </a:rPr>
              <a:t>Столбцы, которые не будут использованы в качестве признаков для модели:</a:t>
            </a:r>
            <a:endParaRPr lang="en-US" b="0" i="0" u="none" strike="noStrike" cap="none" dirty="0">
              <a:solidFill>
                <a:srgbClr val="0E2D6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07950">
              <a:spcBef>
                <a:spcPts val="1000"/>
              </a:spcBef>
              <a:buClr>
                <a:srgbClr val="0E2D69"/>
              </a:buClr>
              <a:buSzPts val="1900"/>
            </a:pPr>
            <a:r>
              <a:rPr lang="en-US" b="1" dirty="0" err="1">
                <a:solidFill>
                  <a:srgbClr val="0E2D69"/>
                </a:solidFill>
              </a:rPr>
              <a:t>exclude_cols</a:t>
            </a:r>
            <a:r>
              <a:rPr lang="en-US" b="1" dirty="0">
                <a:solidFill>
                  <a:srgbClr val="0E2D69"/>
                </a:solidFill>
              </a:rPr>
              <a:t> = ['date', '</a:t>
            </a:r>
            <a:r>
              <a:rPr lang="en-US" b="1" dirty="0" err="1">
                <a:solidFill>
                  <a:srgbClr val="0E2D69"/>
                </a:solidFill>
              </a:rPr>
              <a:t>sku</a:t>
            </a:r>
            <a:r>
              <a:rPr lang="en-US" b="1" dirty="0">
                <a:solidFill>
                  <a:srgbClr val="0E2D69"/>
                </a:solidFill>
              </a:rPr>
              <a:t>', 'brand', 'segment', 'channel', 'region', '</a:t>
            </a:r>
            <a:r>
              <a:rPr lang="en-US" b="1" dirty="0" err="1">
                <a:solidFill>
                  <a:srgbClr val="0E2D69"/>
                </a:solidFill>
              </a:rPr>
              <a:t>pack_type</a:t>
            </a:r>
            <a:r>
              <a:rPr lang="en-US" b="1" dirty="0">
                <a:solidFill>
                  <a:srgbClr val="0E2D69"/>
                </a:solidFill>
              </a:rPr>
              <a:t>', '</a:t>
            </a:r>
            <a:r>
              <a:rPr lang="en-US" b="1" dirty="0" err="1">
                <a:solidFill>
                  <a:srgbClr val="0E2D69"/>
                </a:solidFill>
              </a:rPr>
              <a:t>delivered_qty</a:t>
            </a:r>
            <a:r>
              <a:rPr lang="en-US" b="1" dirty="0">
                <a:solidFill>
                  <a:srgbClr val="0E2D69"/>
                </a:solidFill>
              </a:rPr>
              <a:t>', '</a:t>
            </a:r>
            <a:r>
              <a:rPr lang="en-US" b="1" dirty="0" err="1">
                <a:solidFill>
                  <a:srgbClr val="0E2D69"/>
                </a:solidFill>
              </a:rPr>
              <a:t>units_sold</a:t>
            </a:r>
            <a:r>
              <a:rPr lang="en-US" b="1" dirty="0">
                <a:solidFill>
                  <a:srgbClr val="0E2D69"/>
                </a:solidFill>
              </a:rPr>
              <a:t>', 'category’]</a:t>
            </a:r>
            <a:endParaRPr lang="ru-RU" b="1" dirty="0">
              <a:solidFill>
                <a:srgbClr val="0E2D69"/>
              </a:solidFill>
            </a:endParaRPr>
          </a:p>
          <a:p>
            <a:pPr marL="107950">
              <a:spcBef>
                <a:spcPts val="1000"/>
              </a:spcBef>
              <a:buClr>
                <a:srgbClr val="0E2D69"/>
              </a:buClr>
              <a:buSzPts val="1900"/>
            </a:pPr>
            <a:r>
              <a:rPr lang="ru-RU" dirty="0">
                <a:solidFill>
                  <a:srgbClr val="0E2D69"/>
                </a:solidFill>
              </a:rPr>
              <a:t>Столбцы, которые будут использованы в качестве признаков для модели:</a:t>
            </a:r>
            <a:endParaRPr lang="en-US" dirty="0">
              <a:solidFill>
                <a:srgbClr val="0E2D69"/>
              </a:solidFill>
            </a:endParaRPr>
          </a:p>
          <a:p>
            <a:pPr marL="107950">
              <a:spcBef>
                <a:spcPts val="1000"/>
              </a:spcBef>
              <a:buClr>
                <a:srgbClr val="0E2D69"/>
              </a:buClr>
              <a:buSzPts val="1900"/>
            </a:pPr>
            <a:r>
              <a:rPr lang="en-US" b="1" dirty="0">
                <a:solidFill>
                  <a:srgbClr val="0E2D69"/>
                </a:solidFill>
              </a:rPr>
              <a:t>features = [col for col in df1.columns if col not in </a:t>
            </a:r>
            <a:r>
              <a:rPr lang="en-US" b="1" dirty="0" err="1">
                <a:solidFill>
                  <a:srgbClr val="0E2D69"/>
                </a:solidFill>
              </a:rPr>
              <a:t>exclude_cols</a:t>
            </a:r>
            <a:r>
              <a:rPr lang="en-US" b="1" dirty="0">
                <a:solidFill>
                  <a:srgbClr val="0E2D69"/>
                </a:solidFill>
              </a:rPr>
              <a:t> and not </a:t>
            </a:r>
            <a:r>
              <a:rPr lang="en-US" b="1" dirty="0" err="1">
                <a:solidFill>
                  <a:srgbClr val="0E2D69"/>
                </a:solidFill>
              </a:rPr>
              <a:t>np.issubdtype</a:t>
            </a:r>
            <a:r>
              <a:rPr lang="en-US" b="1" dirty="0">
                <a:solidFill>
                  <a:srgbClr val="0E2D69"/>
                </a:solidFill>
              </a:rPr>
              <a:t>(df1[col].</a:t>
            </a:r>
            <a:r>
              <a:rPr lang="en-US" b="1" dirty="0" err="1">
                <a:solidFill>
                  <a:srgbClr val="0E2D69"/>
                </a:solidFill>
              </a:rPr>
              <a:t>dtype</a:t>
            </a:r>
            <a:r>
              <a:rPr lang="en-US" b="1" dirty="0">
                <a:solidFill>
                  <a:srgbClr val="0E2D69"/>
                </a:solidFill>
              </a:rPr>
              <a:t>, np.datetime64)]</a:t>
            </a:r>
            <a:endParaRPr lang="ru-RU" b="1" dirty="0">
              <a:solidFill>
                <a:srgbClr val="0E2D69"/>
              </a:solidFill>
            </a:endParaRPr>
          </a:p>
          <a:p>
            <a:pPr marL="107950">
              <a:spcBef>
                <a:spcPts val="1000"/>
              </a:spcBef>
              <a:buClr>
                <a:srgbClr val="0E2D69"/>
              </a:buClr>
              <a:buSzPts val="1900"/>
            </a:pPr>
            <a:r>
              <a:rPr lang="ru-RU" dirty="0">
                <a:solidFill>
                  <a:srgbClr val="0E2D69"/>
                </a:solidFill>
              </a:rPr>
              <a:t>Из них являются категориальными:</a:t>
            </a:r>
            <a:endParaRPr lang="en-US" dirty="0">
              <a:solidFill>
                <a:srgbClr val="0E2D69"/>
              </a:solidFill>
            </a:endParaRPr>
          </a:p>
          <a:p>
            <a:pPr marL="107950">
              <a:spcBef>
                <a:spcPts val="1000"/>
              </a:spcBef>
              <a:buClr>
                <a:srgbClr val="0E2D69"/>
              </a:buClr>
              <a:buSzPts val="1900"/>
            </a:pPr>
            <a:r>
              <a:rPr lang="en-US" b="1" dirty="0" err="1">
                <a:solidFill>
                  <a:srgbClr val="0E2D69"/>
                </a:solidFill>
              </a:rPr>
              <a:t>categorical_features</a:t>
            </a:r>
            <a:r>
              <a:rPr lang="en-US" b="1" dirty="0">
                <a:solidFill>
                  <a:srgbClr val="0E2D69"/>
                </a:solidFill>
              </a:rPr>
              <a:t> = ['</a:t>
            </a:r>
            <a:r>
              <a:rPr lang="en-US" b="1" dirty="0" err="1">
                <a:solidFill>
                  <a:srgbClr val="0E2D69"/>
                </a:solidFill>
              </a:rPr>
              <a:t>sku_cat</a:t>
            </a:r>
            <a:r>
              <a:rPr lang="en-US" b="1" dirty="0">
                <a:solidFill>
                  <a:srgbClr val="0E2D69"/>
                </a:solidFill>
              </a:rPr>
              <a:t>', '</a:t>
            </a:r>
            <a:r>
              <a:rPr lang="en-US" b="1" dirty="0" err="1">
                <a:solidFill>
                  <a:srgbClr val="0E2D69"/>
                </a:solidFill>
              </a:rPr>
              <a:t>segment_cat</a:t>
            </a:r>
            <a:r>
              <a:rPr lang="en-US" b="1" dirty="0">
                <a:solidFill>
                  <a:srgbClr val="0E2D69"/>
                </a:solidFill>
              </a:rPr>
              <a:t>', 'category_cat','</a:t>
            </a:r>
            <a:r>
              <a:rPr lang="en-US" b="1" dirty="0" err="1">
                <a:solidFill>
                  <a:srgbClr val="0E2D69"/>
                </a:solidFill>
              </a:rPr>
              <a:t>day_of_week</a:t>
            </a:r>
            <a:r>
              <a:rPr lang="en-US" b="1" dirty="0">
                <a:solidFill>
                  <a:srgbClr val="0E2D69"/>
                </a:solidFill>
              </a:rPr>
              <a:t>', 'month', '</a:t>
            </a:r>
            <a:r>
              <a:rPr lang="en-US" b="1" dirty="0" err="1">
                <a:solidFill>
                  <a:srgbClr val="0E2D69"/>
                </a:solidFill>
              </a:rPr>
              <a:t>is_weekend</a:t>
            </a:r>
            <a:r>
              <a:rPr lang="en-US" b="1" dirty="0">
                <a:solidFill>
                  <a:srgbClr val="0E2D69"/>
                </a:solidFill>
              </a:rPr>
              <a:t>’,</a:t>
            </a:r>
            <a:r>
              <a:rPr lang="ru-RU" b="1" dirty="0">
                <a:solidFill>
                  <a:srgbClr val="0E2D69"/>
                </a:solidFill>
              </a:rPr>
              <a:t> </a:t>
            </a:r>
            <a:r>
              <a:rPr lang="en-US" b="1" dirty="0">
                <a:solidFill>
                  <a:srgbClr val="0E2D69"/>
                </a:solidFill>
              </a:rPr>
              <a:t>'</a:t>
            </a:r>
            <a:r>
              <a:rPr lang="en-US" b="1" dirty="0" err="1">
                <a:solidFill>
                  <a:srgbClr val="0E2D69"/>
                </a:solidFill>
              </a:rPr>
              <a:t>promotion_flag</a:t>
            </a:r>
            <a:r>
              <a:rPr lang="en-US" b="1" dirty="0">
                <a:solidFill>
                  <a:srgbClr val="0E2D69"/>
                </a:solidFill>
              </a:rPr>
              <a:t>’,</a:t>
            </a:r>
            <a:r>
              <a:rPr lang="ru-RU" b="1" dirty="0">
                <a:solidFill>
                  <a:srgbClr val="0E2D69"/>
                </a:solidFill>
              </a:rPr>
              <a:t> </a:t>
            </a:r>
            <a:r>
              <a:rPr lang="en-US" b="1" dirty="0">
                <a:solidFill>
                  <a:srgbClr val="0E2D69"/>
                </a:solidFill>
              </a:rPr>
              <a:t>'</a:t>
            </a:r>
            <a:r>
              <a:rPr lang="en-US" b="1" dirty="0" err="1">
                <a:solidFill>
                  <a:srgbClr val="0E2D69"/>
                </a:solidFill>
              </a:rPr>
              <a:t>is_start_of_month</a:t>
            </a:r>
            <a:r>
              <a:rPr lang="en-US" b="1" dirty="0">
                <a:solidFill>
                  <a:srgbClr val="0E2D69"/>
                </a:solidFill>
              </a:rPr>
              <a:t>', '</a:t>
            </a:r>
            <a:r>
              <a:rPr lang="en-US" b="1" dirty="0" err="1">
                <a:solidFill>
                  <a:srgbClr val="0E2D69"/>
                </a:solidFill>
              </a:rPr>
              <a:t>is_end_of_month</a:t>
            </a:r>
            <a:r>
              <a:rPr lang="en-US" b="1" dirty="0">
                <a:solidFill>
                  <a:srgbClr val="0E2D69"/>
                </a:solidFill>
              </a:rPr>
              <a:t>’]</a:t>
            </a:r>
            <a:endParaRPr lang="ru-RU" b="1" dirty="0">
              <a:solidFill>
                <a:srgbClr val="0E2D69"/>
              </a:solidFill>
            </a:endParaRPr>
          </a:p>
          <a:p>
            <a:pPr marL="107950">
              <a:spcBef>
                <a:spcPts val="1000"/>
              </a:spcBef>
              <a:buClr>
                <a:srgbClr val="0E2D69"/>
              </a:buClr>
              <a:buSzPts val="1900"/>
            </a:pPr>
            <a:r>
              <a:rPr lang="ru-RU" dirty="0">
                <a:latin typeface="Courier New" panose="02070309020205020404" pitchFamily="49" charset="0"/>
              </a:rPr>
              <a:t> </a:t>
            </a:r>
            <a:r>
              <a:rPr lang="ru-RU" dirty="0">
                <a:solidFill>
                  <a:srgbClr val="0E2D69"/>
                </a:solidFill>
              </a:rPr>
              <a:t>Целевая переменная: </a:t>
            </a:r>
          </a:p>
          <a:p>
            <a:pPr marL="107950">
              <a:spcBef>
                <a:spcPts val="1000"/>
              </a:spcBef>
              <a:buClr>
                <a:srgbClr val="0E2D69"/>
              </a:buClr>
              <a:buSzPts val="1900"/>
            </a:pPr>
            <a:r>
              <a:rPr lang="en-US" b="1" dirty="0">
                <a:solidFill>
                  <a:srgbClr val="0E2D69"/>
                </a:solidFill>
              </a:rPr>
              <a:t>target = 'units_sold’</a:t>
            </a:r>
          </a:p>
          <a:p>
            <a:pPr marL="107950">
              <a:spcBef>
                <a:spcPts val="1000"/>
              </a:spcBef>
              <a:buClr>
                <a:srgbClr val="0E2D69"/>
              </a:buClr>
              <a:buSzPts val="1900"/>
            </a:pPr>
            <a:endParaRPr lang="en-US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marL="45085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Char char="•"/>
            </a:pPr>
            <a:endParaRPr dirty="0"/>
          </a:p>
          <a:p>
            <a:pPr marL="10795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 dirty="0">
              <a:solidFill>
                <a:srgbClr val="0E2D6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endParaRPr sz="1600" b="0" i="0" u="none" strike="noStrike" cap="none" dirty="0">
              <a:solidFill>
                <a:srgbClr val="0E2D6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endParaRPr sz="1600" b="0" i="0" u="none" strike="noStrike" cap="none" dirty="0">
              <a:solidFill>
                <a:srgbClr val="0E2D6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0795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E2D6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0795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900" b="0" i="0" u="none" strike="noStrike" cap="none" dirty="0">
              <a:solidFill>
                <a:srgbClr val="0E2D6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0795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 b="0" i="0" u="none" strike="noStrike" cap="none" dirty="0">
              <a:solidFill>
                <a:srgbClr val="0E2D6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0795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 b="0" i="0" u="none" strike="noStrike" cap="none" dirty="0">
              <a:solidFill>
                <a:srgbClr val="0E2D6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0795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 b="0" i="0" u="none" strike="noStrike" cap="none" dirty="0">
              <a:solidFill>
                <a:srgbClr val="0E2D6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37551d80257_1_8"/>
          <p:cNvSpPr txBox="1">
            <a:spLocks noGrp="1"/>
          </p:cNvSpPr>
          <p:nvPr>
            <p:ph type="body" idx="1"/>
          </p:nvPr>
        </p:nvSpPr>
        <p:spPr>
          <a:xfrm>
            <a:off x="1143689" y="540904"/>
            <a:ext cx="19017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ru-RU"/>
              <a:t>Москва</a:t>
            </a:r>
            <a:endParaRPr/>
          </a:p>
        </p:txBody>
      </p:sp>
      <p:sp>
        <p:nvSpPr>
          <p:cNvPr id="286" name="Google Shape;286;g37551d80257_1_8"/>
          <p:cNvSpPr txBox="1">
            <a:spLocks noGrp="1"/>
          </p:cNvSpPr>
          <p:nvPr>
            <p:ph type="body" idx="2"/>
          </p:nvPr>
        </p:nvSpPr>
        <p:spPr>
          <a:xfrm>
            <a:off x="3459163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23 августа</a:t>
            </a:r>
            <a:endParaRPr/>
          </a:p>
        </p:txBody>
      </p:sp>
      <p:sp>
        <p:nvSpPr>
          <p:cNvPr id="287" name="Google Shape;287;g37551d80257_1_8"/>
          <p:cNvSpPr txBox="1">
            <a:spLocks noGrp="1"/>
          </p:cNvSpPr>
          <p:nvPr>
            <p:ph type="title"/>
          </p:nvPr>
        </p:nvSpPr>
        <p:spPr>
          <a:xfrm>
            <a:off x="585897" y="1447790"/>
            <a:ext cx="11058000" cy="7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ru-RU" dirty="0">
                <a:solidFill>
                  <a:srgbClr val="0E2D69"/>
                </a:solidFill>
              </a:rPr>
              <a:t>LightGBM</a:t>
            </a:r>
            <a:endParaRPr sz="2900" dirty="0"/>
          </a:p>
        </p:txBody>
      </p:sp>
      <p:sp>
        <p:nvSpPr>
          <p:cNvPr id="288" name="Google Shape;288;g37551d80257_1_8"/>
          <p:cNvSpPr txBox="1">
            <a:spLocks noGrp="1"/>
          </p:cNvSpPr>
          <p:nvPr>
            <p:ph type="body" idx="4"/>
          </p:nvPr>
        </p:nvSpPr>
        <p:spPr>
          <a:xfrm>
            <a:off x="6259892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2025</a:t>
            </a:r>
            <a:endParaRPr/>
          </a:p>
        </p:txBody>
      </p:sp>
      <p:sp>
        <p:nvSpPr>
          <p:cNvPr id="289" name="Google Shape;289;g37551d80257_1_8"/>
          <p:cNvSpPr txBox="1"/>
          <p:nvPr/>
        </p:nvSpPr>
        <p:spPr>
          <a:xfrm>
            <a:off x="548103" y="1945472"/>
            <a:ext cx="11058000" cy="45234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noAutofit/>
          </a:bodyPr>
          <a:lstStyle/>
          <a:p>
            <a:pPr marL="45085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Char char="•"/>
            </a:pPr>
            <a:r>
              <a:rPr lang="ru-RU" sz="17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LightGBM</a:t>
            </a:r>
            <a:endParaRPr lang="en-US" sz="1700" b="0" i="0" u="none" strike="noStrike" cap="none" dirty="0">
              <a:solidFill>
                <a:srgbClr val="0E2D69"/>
              </a:solidFill>
              <a:latin typeface="Arial"/>
              <a:ea typeface="Arial"/>
              <a:cs typeface="Arial"/>
              <a:sym typeface="Arial"/>
            </a:endParaRPr>
          </a:p>
          <a:p>
            <a:endParaRPr lang="ru-RU" b="0" dirty="0">
              <a:solidFill>
                <a:srgbClr val="0000FF"/>
              </a:solidFill>
              <a:effectLst/>
              <a:latin typeface="+mn-lt"/>
            </a:endParaRPr>
          </a:p>
          <a:p>
            <a:r>
              <a:rPr lang="en-US" sz="1700" dirty="0">
                <a:solidFill>
                  <a:srgbClr val="001080"/>
                </a:solidFill>
                <a:latin typeface="+mn-lt"/>
              </a:rPr>
              <a:t>def </a:t>
            </a:r>
            <a:r>
              <a:rPr lang="en-US" sz="1700" dirty="0" err="1">
                <a:solidFill>
                  <a:srgbClr val="001080"/>
                </a:solidFill>
                <a:latin typeface="+mn-lt"/>
              </a:rPr>
              <a:t>train_and_evaluate_lgbm</a:t>
            </a:r>
            <a:r>
              <a:rPr lang="en-US" sz="1700" dirty="0">
                <a:solidFill>
                  <a:srgbClr val="001080"/>
                </a:solidFill>
                <a:latin typeface="+mn-lt"/>
              </a:rPr>
              <a:t>(</a:t>
            </a:r>
            <a:r>
              <a:rPr lang="en-US" sz="1700" dirty="0" err="1">
                <a:solidFill>
                  <a:srgbClr val="001080"/>
                </a:solidFill>
                <a:latin typeface="+mn-lt"/>
              </a:rPr>
              <a:t>X_train</a:t>
            </a:r>
            <a:r>
              <a:rPr lang="en-US" sz="1700" dirty="0">
                <a:solidFill>
                  <a:srgbClr val="001080"/>
                </a:solidFill>
                <a:latin typeface="+mn-lt"/>
              </a:rPr>
              <a:t>, </a:t>
            </a:r>
            <a:r>
              <a:rPr lang="en-US" sz="1700" dirty="0" err="1">
                <a:solidFill>
                  <a:srgbClr val="001080"/>
                </a:solidFill>
                <a:latin typeface="+mn-lt"/>
              </a:rPr>
              <a:t>X_test</a:t>
            </a:r>
            <a:r>
              <a:rPr lang="en-US" sz="1700" dirty="0">
                <a:solidFill>
                  <a:srgbClr val="001080"/>
                </a:solidFill>
                <a:latin typeface="+mn-lt"/>
              </a:rPr>
              <a:t>, </a:t>
            </a:r>
            <a:r>
              <a:rPr lang="en-US" sz="1700" dirty="0" err="1">
                <a:solidFill>
                  <a:srgbClr val="001080"/>
                </a:solidFill>
                <a:latin typeface="+mn-lt"/>
              </a:rPr>
              <a:t>y_train</a:t>
            </a:r>
            <a:r>
              <a:rPr lang="en-US" sz="1700" dirty="0">
                <a:solidFill>
                  <a:srgbClr val="001080"/>
                </a:solidFill>
                <a:latin typeface="+mn-lt"/>
              </a:rPr>
              <a:t>, </a:t>
            </a:r>
            <a:r>
              <a:rPr lang="en-US" sz="1700" dirty="0" err="1">
                <a:solidFill>
                  <a:srgbClr val="001080"/>
                </a:solidFill>
                <a:latin typeface="+mn-lt"/>
              </a:rPr>
              <a:t>y_test</a:t>
            </a:r>
            <a:r>
              <a:rPr lang="en-US" sz="1700" dirty="0">
                <a:solidFill>
                  <a:srgbClr val="001080"/>
                </a:solidFill>
                <a:latin typeface="+mn-lt"/>
              </a:rPr>
              <a:t>):</a:t>
            </a:r>
          </a:p>
          <a:p>
            <a:r>
              <a:rPr lang="en-US" sz="1700" dirty="0">
                <a:solidFill>
                  <a:srgbClr val="001080"/>
                </a:solidFill>
                <a:latin typeface="+mn-lt"/>
              </a:rPr>
              <a:t>    model = </a:t>
            </a:r>
            <a:r>
              <a:rPr lang="en-US" sz="1700" dirty="0" err="1">
                <a:solidFill>
                  <a:srgbClr val="001080"/>
                </a:solidFill>
                <a:latin typeface="+mn-lt"/>
              </a:rPr>
              <a:t>lgb.LGBMRegressor</a:t>
            </a:r>
            <a:r>
              <a:rPr lang="en-US" sz="1700" dirty="0">
                <a:solidFill>
                  <a:srgbClr val="001080"/>
                </a:solidFill>
                <a:latin typeface="+mn-lt"/>
              </a:rPr>
              <a:t>(</a:t>
            </a:r>
            <a:r>
              <a:rPr lang="en-US" sz="1700" dirty="0" err="1">
                <a:solidFill>
                  <a:srgbClr val="001080"/>
                </a:solidFill>
                <a:latin typeface="+mn-lt"/>
              </a:rPr>
              <a:t>n_estimators</a:t>
            </a:r>
            <a:r>
              <a:rPr lang="en-US" sz="1700" dirty="0">
                <a:solidFill>
                  <a:srgbClr val="001080"/>
                </a:solidFill>
                <a:latin typeface="+mn-lt"/>
              </a:rPr>
              <a:t>=100, </a:t>
            </a:r>
            <a:r>
              <a:rPr lang="en-US" sz="1700" dirty="0" err="1">
                <a:solidFill>
                  <a:srgbClr val="001080"/>
                </a:solidFill>
                <a:latin typeface="+mn-lt"/>
              </a:rPr>
              <a:t>learning_rate</a:t>
            </a:r>
            <a:r>
              <a:rPr lang="en-US" sz="1700" dirty="0">
                <a:solidFill>
                  <a:srgbClr val="001080"/>
                </a:solidFill>
                <a:latin typeface="+mn-lt"/>
              </a:rPr>
              <a:t>=0.05, </a:t>
            </a:r>
            <a:r>
              <a:rPr lang="en-US" sz="1700" dirty="0" err="1">
                <a:solidFill>
                  <a:srgbClr val="001080"/>
                </a:solidFill>
                <a:latin typeface="+mn-lt"/>
              </a:rPr>
              <a:t>max_depth</a:t>
            </a:r>
            <a:r>
              <a:rPr lang="en-US" sz="1700" dirty="0">
                <a:solidFill>
                  <a:srgbClr val="001080"/>
                </a:solidFill>
                <a:latin typeface="+mn-lt"/>
              </a:rPr>
              <a:t>=5, </a:t>
            </a:r>
            <a:r>
              <a:rPr lang="en-US" sz="1700" dirty="0" err="1">
                <a:solidFill>
                  <a:srgbClr val="001080"/>
                </a:solidFill>
                <a:latin typeface="+mn-lt"/>
              </a:rPr>
              <a:t>random_state</a:t>
            </a:r>
            <a:r>
              <a:rPr lang="en-US" sz="1700" dirty="0">
                <a:solidFill>
                  <a:srgbClr val="001080"/>
                </a:solidFill>
                <a:latin typeface="+mn-lt"/>
              </a:rPr>
              <a:t>=42, verbose=-1)</a:t>
            </a:r>
          </a:p>
          <a:p>
            <a:r>
              <a:rPr lang="en-US" sz="1700" dirty="0">
                <a:solidFill>
                  <a:srgbClr val="001080"/>
                </a:solidFill>
                <a:latin typeface="+mn-lt"/>
              </a:rPr>
              <a:t>    </a:t>
            </a:r>
            <a:r>
              <a:rPr lang="en-US" sz="1700" dirty="0" err="1">
                <a:solidFill>
                  <a:srgbClr val="001080"/>
                </a:solidFill>
                <a:latin typeface="+mn-lt"/>
              </a:rPr>
              <a:t>model.fit</a:t>
            </a:r>
            <a:r>
              <a:rPr lang="en-US" sz="1700" dirty="0">
                <a:solidFill>
                  <a:srgbClr val="001080"/>
                </a:solidFill>
                <a:latin typeface="+mn-lt"/>
              </a:rPr>
              <a:t>(</a:t>
            </a:r>
            <a:r>
              <a:rPr lang="en-US" sz="1700" dirty="0" err="1">
                <a:solidFill>
                  <a:srgbClr val="001080"/>
                </a:solidFill>
                <a:latin typeface="+mn-lt"/>
              </a:rPr>
              <a:t>X_train</a:t>
            </a:r>
            <a:r>
              <a:rPr lang="en-US" sz="1700" dirty="0">
                <a:solidFill>
                  <a:srgbClr val="001080"/>
                </a:solidFill>
                <a:latin typeface="+mn-lt"/>
              </a:rPr>
              <a:t>, </a:t>
            </a:r>
            <a:r>
              <a:rPr lang="en-US" sz="1700" dirty="0" err="1">
                <a:solidFill>
                  <a:srgbClr val="001080"/>
                </a:solidFill>
                <a:latin typeface="+mn-lt"/>
              </a:rPr>
              <a:t>y_train</a:t>
            </a:r>
            <a:r>
              <a:rPr lang="en-US" sz="1700" dirty="0">
                <a:solidFill>
                  <a:srgbClr val="001080"/>
                </a:solidFill>
                <a:latin typeface="+mn-lt"/>
              </a:rPr>
              <a:t>)</a:t>
            </a:r>
          </a:p>
          <a:p>
            <a:r>
              <a:rPr lang="en-US" sz="1700" dirty="0">
                <a:solidFill>
                  <a:srgbClr val="001080"/>
                </a:solidFill>
                <a:latin typeface="+mn-lt"/>
              </a:rPr>
              <a:t>    </a:t>
            </a:r>
            <a:r>
              <a:rPr lang="en-US" sz="1700" dirty="0" err="1">
                <a:solidFill>
                  <a:srgbClr val="001080"/>
                </a:solidFill>
                <a:latin typeface="+mn-lt"/>
              </a:rPr>
              <a:t>y_pred</a:t>
            </a:r>
            <a:r>
              <a:rPr lang="en-US" sz="1700" dirty="0">
                <a:solidFill>
                  <a:srgbClr val="001080"/>
                </a:solidFill>
                <a:latin typeface="+mn-lt"/>
              </a:rPr>
              <a:t> = </a:t>
            </a:r>
            <a:r>
              <a:rPr lang="en-US" sz="1700" dirty="0" err="1">
                <a:solidFill>
                  <a:srgbClr val="001080"/>
                </a:solidFill>
                <a:latin typeface="+mn-lt"/>
              </a:rPr>
              <a:t>model.predict</a:t>
            </a:r>
            <a:r>
              <a:rPr lang="en-US" sz="1700" dirty="0">
                <a:solidFill>
                  <a:srgbClr val="001080"/>
                </a:solidFill>
                <a:latin typeface="+mn-lt"/>
              </a:rPr>
              <a:t>(</a:t>
            </a:r>
            <a:r>
              <a:rPr lang="en-US" sz="1700" dirty="0" err="1">
                <a:solidFill>
                  <a:srgbClr val="001080"/>
                </a:solidFill>
                <a:latin typeface="+mn-lt"/>
              </a:rPr>
              <a:t>X_test</a:t>
            </a:r>
            <a:r>
              <a:rPr lang="en-US" sz="1700" dirty="0">
                <a:solidFill>
                  <a:srgbClr val="001080"/>
                </a:solidFill>
                <a:latin typeface="+mn-lt"/>
              </a:rPr>
              <a:t>)</a:t>
            </a:r>
          </a:p>
          <a:p>
            <a:pPr marL="107950" marR="0"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900"/>
            </a:pPr>
            <a:endParaRPr sz="1700" dirty="0"/>
          </a:p>
          <a:p>
            <a:pPr marL="107950" lvl="0" indent="0">
              <a:buFont typeface="Arial"/>
              <a:buNone/>
            </a:pPr>
            <a:r>
              <a:rPr lang="ru-RU" sz="1700" dirty="0">
                <a:solidFill>
                  <a:srgbClr val="001080"/>
                </a:solidFill>
                <a:latin typeface="+mn-lt"/>
              </a:rPr>
              <a:t>📉 </a:t>
            </a:r>
            <a:r>
              <a:rPr lang="en-US" sz="1700" dirty="0" err="1">
                <a:solidFill>
                  <a:srgbClr val="001080"/>
                </a:solidFill>
                <a:latin typeface="+mn-lt"/>
              </a:rPr>
              <a:t>LightGBM</a:t>
            </a:r>
            <a:r>
              <a:rPr lang="en-US" sz="1700" dirty="0">
                <a:solidFill>
                  <a:srgbClr val="001080"/>
                </a:solidFill>
                <a:latin typeface="+mn-lt"/>
              </a:rPr>
              <a:t> Regressor Results: </a:t>
            </a:r>
            <a:endParaRPr lang="ru-RU" sz="1700" dirty="0">
              <a:solidFill>
                <a:srgbClr val="001080"/>
              </a:solidFill>
              <a:latin typeface="+mn-lt"/>
            </a:endParaRPr>
          </a:p>
          <a:p>
            <a:pPr marL="107950" lvl="0" indent="0">
              <a:buFont typeface="Arial"/>
              <a:buNone/>
            </a:pPr>
            <a:r>
              <a:rPr lang="en-US" sz="1700" dirty="0">
                <a:solidFill>
                  <a:srgbClr val="001080"/>
                </a:solidFill>
                <a:latin typeface="+mn-lt"/>
              </a:rPr>
              <a:t>MAPE: 0.22 </a:t>
            </a:r>
            <a:endParaRPr lang="ru-RU" sz="1700" dirty="0">
              <a:solidFill>
                <a:srgbClr val="001080"/>
              </a:solidFill>
              <a:latin typeface="+mn-lt"/>
            </a:endParaRPr>
          </a:p>
          <a:p>
            <a:pPr marL="107950" lvl="0" indent="0">
              <a:buFont typeface="Arial"/>
              <a:buNone/>
            </a:pPr>
            <a:r>
              <a:rPr lang="en-US" sz="1700" dirty="0">
                <a:solidFill>
                  <a:srgbClr val="001080"/>
                </a:solidFill>
                <a:latin typeface="+mn-lt"/>
              </a:rPr>
              <a:t>SMAPE: 0.23 </a:t>
            </a:r>
            <a:endParaRPr lang="ru-RU" sz="1700" dirty="0">
              <a:solidFill>
                <a:srgbClr val="001080"/>
              </a:solidFill>
              <a:latin typeface="+mn-lt"/>
            </a:endParaRPr>
          </a:p>
          <a:p>
            <a:pPr marL="107950" lvl="0" indent="0">
              <a:buFont typeface="Arial"/>
              <a:buNone/>
            </a:pPr>
            <a:r>
              <a:rPr lang="en-US" sz="1700" dirty="0">
                <a:solidFill>
                  <a:srgbClr val="001080"/>
                </a:solidFill>
                <a:latin typeface="+mn-lt"/>
              </a:rPr>
              <a:t>MAE: 3.54 </a:t>
            </a:r>
            <a:endParaRPr lang="ru-RU" sz="1700" dirty="0">
              <a:solidFill>
                <a:srgbClr val="001080"/>
              </a:solidFill>
              <a:latin typeface="+mn-lt"/>
            </a:endParaRPr>
          </a:p>
          <a:p>
            <a:pPr marL="107950" lvl="0" indent="0">
              <a:buFont typeface="Arial"/>
              <a:buNone/>
            </a:pPr>
            <a:r>
              <a:rPr lang="en-US" sz="1700" dirty="0">
                <a:solidFill>
                  <a:srgbClr val="001080"/>
                </a:solidFill>
                <a:latin typeface="+mn-lt"/>
              </a:rPr>
              <a:t>RMSE: 5.00 </a:t>
            </a:r>
            <a:endParaRPr lang="ru-RU" sz="1700" dirty="0">
              <a:solidFill>
                <a:srgbClr val="001080"/>
              </a:solidFill>
              <a:latin typeface="+mn-lt"/>
            </a:endParaRPr>
          </a:p>
          <a:p>
            <a:pPr marL="107950" lvl="0" indent="0">
              <a:buFont typeface="Arial"/>
              <a:buNone/>
            </a:pPr>
            <a:r>
              <a:rPr lang="en-US" sz="1700" dirty="0">
                <a:solidFill>
                  <a:srgbClr val="001080"/>
                </a:solidFill>
                <a:latin typeface="+mn-lt"/>
              </a:rPr>
              <a:t>R²: 0.774</a:t>
            </a:r>
            <a:endParaRPr sz="1700" dirty="0">
              <a:solidFill>
                <a:srgbClr val="001080"/>
              </a:solidFill>
              <a:latin typeface="+mn-lt"/>
            </a:endParaRP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endParaRPr sz="1600" b="0" i="0" u="none" strike="noStrike" cap="none" dirty="0">
              <a:solidFill>
                <a:srgbClr val="0E2D6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endParaRPr sz="1600" b="0" i="0" u="none" strike="noStrike" cap="none" dirty="0">
              <a:solidFill>
                <a:srgbClr val="0E2D6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0795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E2D6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0795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900" b="0" i="0" u="none" strike="noStrike" cap="none" dirty="0">
              <a:solidFill>
                <a:srgbClr val="0E2D6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0795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 b="0" i="0" u="none" strike="noStrike" cap="none" dirty="0">
              <a:solidFill>
                <a:srgbClr val="0E2D6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0795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 b="0" i="0" u="none" strike="noStrike" cap="none" dirty="0">
              <a:solidFill>
                <a:srgbClr val="0E2D6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0795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 b="0" i="0" u="none" strike="noStrike" cap="none" dirty="0">
              <a:solidFill>
                <a:srgbClr val="0E2D6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816583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2"/>
          <p:cNvSpPr txBox="1">
            <a:spLocks noGrp="1"/>
          </p:cNvSpPr>
          <p:nvPr>
            <p:ph type="body" idx="1"/>
          </p:nvPr>
        </p:nvSpPr>
        <p:spPr>
          <a:xfrm>
            <a:off x="1143689" y="540904"/>
            <a:ext cx="19017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ru-RU"/>
              <a:t>Москва</a:t>
            </a:r>
            <a:endParaRPr/>
          </a:p>
        </p:txBody>
      </p:sp>
      <p:sp>
        <p:nvSpPr>
          <p:cNvPr id="295" name="Google Shape;295;p2"/>
          <p:cNvSpPr txBox="1">
            <a:spLocks noGrp="1"/>
          </p:cNvSpPr>
          <p:nvPr>
            <p:ph type="body" idx="2"/>
          </p:nvPr>
        </p:nvSpPr>
        <p:spPr>
          <a:xfrm>
            <a:off x="3459163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23 августа</a:t>
            </a:r>
            <a:endParaRPr/>
          </a:p>
        </p:txBody>
      </p:sp>
      <p:sp>
        <p:nvSpPr>
          <p:cNvPr id="296" name="Google Shape;296;p2"/>
          <p:cNvSpPr txBox="1">
            <a:spLocks noGrp="1"/>
          </p:cNvSpPr>
          <p:nvPr>
            <p:ph type="title"/>
          </p:nvPr>
        </p:nvSpPr>
        <p:spPr>
          <a:xfrm>
            <a:off x="585897" y="1447790"/>
            <a:ext cx="11058000" cy="7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ru-RU" dirty="0">
                <a:solidFill>
                  <a:srgbClr val="0E2D69"/>
                </a:solidFill>
              </a:rPr>
              <a:t>LightGBM</a:t>
            </a:r>
            <a:endParaRPr sz="2900" dirty="0"/>
          </a:p>
        </p:txBody>
      </p:sp>
      <p:sp>
        <p:nvSpPr>
          <p:cNvPr id="297" name="Google Shape;297;p2"/>
          <p:cNvSpPr txBox="1">
            <a:spLocks noGrp="1"/>
          </p:cNvSpPr>
          <p:nvPr>
            <p:ph type="body" idx="4"/>
          </p:nvPr>
        </p:nvSpPr>
        <p:spPr>
          <a:xfrm>
            <a:off x="6259892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2025</a:t>
            </a:r>
            <a:endParaRPr/>
          </a:p>
        </p:txBody>
      </p:sp>
      <p:sp>
        <p:nvSpPr>
          <p:cNvPr id="298" name="Google Shape;298;p2"/>
          <p:cNvSpPr txBox="1"/>
          <p:nvPr/>
        </p:nvSpPr>
        <p:spPr>
          <a:xfrm>
            <a:off x="548103" y="1945472"/>
            <a:ext cx="11058000" cy="45234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noAutofit/>
          </a:bodyPr>
          <a:lstStyle/>
          <a:p>
            <a:pPr marL="45085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Char char="•"/>
            </a:pPr>
            <a:r>
              <a:rPr lang="ru-RU" sz="17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LightGBM дополненная лагами и скользящими переменными:</a:t>
            </a:r>
            <a:endParaRPr lang="ru-RU" sz="1700" dirty="0">
              <a:solidFill>
                <a:srgbClr val="0E2D69"/>
              </a:solidFill>
            </a:endParaRPr>
          </a:p>
          <a:p>
            <a:pPr marL="45085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Char char="•"/>
            </a:pPr>
            <a:endParaRPr dirty="0"/>
          </a:p>
          <a:p>
            <a:pPr marL="107950" lvl="0" indent="0">
              <a:buFont typeface="Arial"/>
              <a:buNone/>
            </a:pPr>
            <a:r>
              <a:rPr lang="en-US" sz="1600" dirty="0">
                <a:solidFill>
                  <a:srgbClr val="001080"/>
                </a:solidFill>
                <a:latin typeface="+mn-lt"/>
              </a:rPr>
              <a:t>for lag in </a:t>
            </a:r>
            <a:r>
              <a:rPr lang="en-US" sz="1600" dirty="0" err="1">
                <a:solidFill>
                  <a:srgbClr val="001080"/>
                </a:solidFill>
                <a:latin typeface="+mn-lt"/>
              </a:rPr>
              <a:t>lag_days</a:t>
            </a:r>
            <a:r>
              <a:rPr lang="en-US" sz="1600" dirty="0">
                <a:solidFill>
                  <a:srgbClr val="001080"/>
                </a:solidFill>
                <a:latin typeface="+mn-lt"/>
              </a:rPr>
              <a:t>:</a:t>
            </a:r>
            <a:r>
              <a:rPr lang="ru-RU" sz="1600" dirty="0">
                <a:solidFill>
                  <a:srgbClr val="001080"/>
                </a:solidFill>
                <a:latin typeface="+mn-lt"/>
              </a:rPr>
              <a:t> </a:t>
            </a:r>
            <a:r>
              <a:rPr lang="en-US" sz="1600" dirty="0">
                <a:solidFill>
                  <a:srgbClr val="001080"/>
                </a:solidFill>
                <a:latin typeface="+mn-lt"/>
              </a:rPr>
              <a:t>df1_lgbm[</a:t>
            </a:r>
            <a:r>
              <a:rPr lang="en-US" sz="1600" dirty="0" err="1">
                <a:solidFill>
                  <a:srgbClr val="001080"/>
                </a:solidFill>
                <a:latin typeface="+mn-lt"/>
              </a:rPr>
              <a:t>f'units_sold_lag</a:t>
            </a:r>
            <a:r>
              <a:rPr lang="en-US" sz="1600" dirty="0">
                <a:solidFill>
                  <a:srgbClr val="001080"/>
                </a:solidFill>
                <a:latin typeface="+mn-lt"/>
              </a:rPr>
              <a:t>_{lag}'] = (df1_lgbm.groupby(['channel', 'region'])['</a:t>
            </a:r>
            <a:r>
              <a:rPr lang="en-US" sz="1600" dirty="0" err="1">
                <a:solidFill>
                  <a:srgbClr val="001080"/>
                </a:solidFill>
                <a:latin typeface="+mn-lt"/>
              </a:rPr>
              <a:t>units_sold</a:t>
            </a:r>
            <a:r>
              <a:rPr lang="en-US" sz="1600" dirty="0">
                <a:solidFill>
                  <a:srgbClr val="001080"/>
                </a:solidFill>
                <a:latin typeface="+mn-lt"/>
              </a:rPr>
              <a:t>'].shift(lag))</a:t>
            </a:r>
          </a:p>
          <a:p>
            <a:pPr marL="107950" lvl="0" indent="0">
              <a:buFont typeface="Arial"/>
              <a:buNone/>
            </a:pPr>
            <a:r>
              <a:rPr lang="en-US" sz="1600" dirty="0">
                <a:solidFill>
                  <a:srgbClr val="001080"/>
                </a:solidFill>
                <a:latin typeface="+mn-lt"/>
              </a:rPr>
              <a:t>for window in </a:t>
            </a:r>
            <a:r>
              <a:rPr lang="en-US" sz="1600" dirty="0" err="1">
                <a:solidFill>
                  <a:srgbClr val="001080"/>
                </a:solidFill>
                <a:latin typeface="+mn-lt"/>
              </a:rPr>
              <a:t>rolling_windows</a:t>
            </a:r>
            <a:r>
              <a:rPr lang="en-US" sz="1600" dirty="0">
                <a:solidFill>
                  <a:srgbClr val="001080"/>
                </a:solidFill>
                <a:latin typeface="+mn-lt"/>
              </a:rPr>
              <a:t>:</a:t>
            </a:r>
            <a:r>
              <a:rPr lang="ru-RU" sz="1600" dirty="0">
                <a:solidFill>
                  <a:srgbClr val="001080"/>
                </a:solidFill>
                <a:latin typeface="+mn-lt"/>
              </a:rPr>
              <a:t> </a:t>
            </a:r>
            <a:r>
              <a:rPr lang="en-US" sz="1600" dirty="0">
                <a:solidFill>
                  <a:srgbClr val="001080"/>
                </a:solidFill>
                <a:latin typeface="+mn-lt"/>
              </a:rPr>
              <a:t>df1_lgbm[</a:t>
            </a:r>
            <a:r>
              <a:rPr lang="en-US" sz="1600" dirty="0" err="1">
                <a:solidFill>
                  <a:srgbClr val="001080"/>
                </a:solidFill>
                <a:latin typeface="+mn-lt"/>
              </a:rPr>
              <a:t>f'rolling_mean</a:t>
            </a:r>
            <a:r>
              <a:rPr lang="en-US" sz="1600" dirty="0">
                <a:solidFill>
                  <a:srgbClr val="001080"/>
                </a:solidFill>
                <a:latin typeface="+mn-lt"/>
              </a:rPr>
              <a:t>_{window}'] = (</a:t>
            </a:r>
          </a:p>
          <a:p>
            <a:pPr marL="107950" lvl="0" indent="0">
              <a:buFont typeface="Arial"/>
              <a:buNone/>
            </a:pPr>
            <a:r>
              <a:rPr lang="en-US" sz="1600" dirty="0">
                <a:solidFill>
                  <a:srgbClr val="001080"/>
                </a:solidFill>
                <a:latin typeface="+mn-lt"/>
              </a:rPr>
              <a:t>        df1_lgbm.groupby(['channel', 'region'])['</a:t>
            </a:r>
            <a:r>
              <a:rPr lang="en-US" sz="1600" dirty="0" err="1">
                <a:solidFill>
                  <a:srgbClr val="001080"/>
                </a:solidFill>
                <a:latin typeface="+mn-lt"/>
              </a:rPr>
              <a:t>units_sold</a:t>
            </a:r>
            <a:r>
              <a:rPr lang="en-US" sz="1600" dirty="0">
                <a:solidFill>
                  <a:srgbClr val="001080"/>
                </a:solidFill>
                <a:latin typeface="+mn-lt"/>
              </a:rPr>
              <a:t>']</a:t>
            </a:r>
          </a:p>
          <a:p>
            <a:pPr marL="107950" lvl="0" indent="0">
              <a:buFont typeface="Arial"/>
              <a:buNone/>
            </a:pPr>
            <a:r>
              <a:rPr lang="en-US" sz="1600" dirty="0">
                <a:solidFill>
                  <a:srgbClr val="001080"/>
                </a:solidFill>
                <a:latin typeface="+mn-lt"/>
              </a:rPr>
              <a:t>        .shift(1).rolling(window=window).mean().</a:t>
            </a:r>
            <a:r>
              <a:rPr lang="en-US" sz="1600" dirty="0" err="1">
                <a:solidFill>
                  <a:srgbClr val="001080"/>
                </a:solidFill>
                <a:latin typeface="+mn-lt"/>
              </a:rPr>
              <a:t>reset_index</a:t>
            </a:r>
            <a:r>
              <a:rPr lang="en-US" sz="1600" dirty="0">
                <a:solidFill>
                  <a:srgbClr val="001080"/>
                </a:solidFill>
                <a:latin typeface="+mn-lt"/>
              </a:rPr>
              <a:t>(level=0, drop=True))</a:t>
            </a:r>
            <a:endParaRPr lang="ru-RU" sz="1600" dirty="0">
              <a:solidFill>
                <a:srgbClr val="001080"/>
              </a:solidFill>
              <a:latin typeface="+mn-lt"/>
            </a:endParaRPr>
          </a:p>
          <a:p>
            <a:pPr marL="107950" lvl="0" indent="0">
              <a:buFont typeface="Arial"/>
              <a:buNone/>
            </a:pPr>
            <a:r>
              <a:rPr lang="en-US" sz="1600" dirty="0">
                <a:solidFill>
                  <a:srgbClr val="001080"/>
                </a:solidFill>
                <a:latin typeface="+mn-lt"/>
              </a:rPr>
              <a:t>df1_lgbm[</a:t>
            </a:r>
            <a:r>
              <a:rPr lang="en-US" sz="1600" dirty="0" err="1">
                <a:solidFill>
                  <a:srgbClr val="001080"/>
                </a:solidFill>
                <a:latin typeface="+mn-lt"/>
              </a:rPr>
              <a:t>f'rolling_std</a:t>
            </a:r>
            <a:r>
              <a:rPr lang="en-US" sz="1600" dirty="0">
                <a:solidFill>
                  <a:srgbClr val="001080"/>
                </a:solidFill>
                <a:latin typeface="+mn-lt"/>
              </a:rPr>
              <a:t>_{window}'] = (df1_lgbm.groupby(['channel', 'region'])['</a:t>
            </a:r>
            <a:r>
              <a:rPr lang="en-US" sz="1600" dirty="0" err="1">
                <a:solidFill>
                  <a:srgbClr val="001080"/>
                </a:solidFill>
                <a:latin typeface="+mn-lt"/>
              </a:rPr>
              <a:t>units_sold</a:t>
            </a:r>
            <a:r>
              <a:rPr lang="en-US" sz="1600" dirty="0">
                <a:solidFill>
                  <a:srgbClr val="001080"/>
                </a:solidFill>
                <a:latin typeface="+mn-lt"/>
              </a:rPr>
              <a:t>']</a:t>
            </a:r>
          </a:p>
          <a:p>
            <a:pPr marL="107950" lvl="0" indent="0">
              <a:buFont typeface="Arial"/>
              <a:buNone/>
            </a:pPr>
            <a:r>
              <a:rPr lang="en-US" sz="1600" dirty="0">
                <a:solidFill>
                  <a:srgbClr val="001080"/>
                </a:solidFill>
                <a:latin typeface="+mn-lt"/>
              </a:rPr>
              <a:t>        .shift(1).rolling(window=window).std().</a:t>
            </a:r>
            <a:r>
              <a:rPr lang="en-US" sz="1600" dirty="0" err="1">
                <a:solidFill>
                  <a:srgbClr val="001080"/>
                </a:solidFill>
                <a:latin typeface="+mn-lt"/>
              </a:rPr>
              <a:t>reset_index</a:t>
            </a:r>
            <a:r>
              <a:rPr lang="en-US" sz="1600" dirty="0">
                <a:solidFill>
                  <a:srgbClr val="001080"/>
                </a:solidFill>
                <a:latin typeface="+mn-lt"/>
              </a:rPr>
              <a:t>(level=0, drop=True))</a:t>
            </a:r>
            <a:endParaRPr lang="ru-RU" sz="1600" dirty="0">
              <a:solidFill>
                <a:srgbClr val="001080"/>
              </a:solidFill>
              <a:latin typeface="+mn-lt"/>
            </a:endParaRPr>
          </a:p>
          <a:p>
            <a:pPr marL="107950"/>
            <a:endParaRPr lang="ru-RU" sz="1700" dirty="0">
              <a:solidFill>
                <a:srgbClr val="001080"/>
              </a:solidFill>
              <a:latin typeface="+mn-lt"/>
            </a:endParaRPr>
          </a:p>
          <a:p>
            <a:pPr marL="107950"/>
            <a:r>
              <a:rPr lang="ru-RU" sz="1700" dirty="0">
                <a:solidFill>
                  <a:srgbClr val="001080"/>
                </a:solidFill>
                <a:latin typeface="+mn-lt"/>
              </a:rPr>
              <a:t>📉 </a:t>
            </a:r>
            <a:r>
              <a:rPr lang="en-US" sz="1700" dirty="0">
                <a:solidFill>
                  <a:srgbClr val="001080"/>
                </a:solidFill>
                <a:latin typeface="+mn-lt"/>
              </a:rPr>
              <a:t>LightGBM Regressor Results:</a:t>
            </a:r>
            <a:endParaRPr lang="ru-RU" sz="1700" dirty="0">
              <a:solidFill>
                <a:srgbClr val="001080"/>
              </a:solidFill>
              <a:latin typeface="+mn-lt"/>
            </a:endParaRPr>
          </a:p>
          <a:p>
            <a:pPr marL="107950"/>
            <a:r>
              <a:rPr lang="en-US" sz="1700" dirty="0">
                <a:solidFill>
                  <a:srgbClr val="001080"/>
                </a:solidFill>
                <a:latin typeface="+mn-lt"/>
              </a:rPr>
              <a:t>MAPE: 0.22 </a:t>
            </a:r>
            <a:endParaRPr lang="ru-RU" sz="1700" dirty="0">
              <a:solidFill>
                <a:srgbClr val="001080"/>
              </a:solidFill>
              <a:latin typeface="+mn-lt"/>
            </a:endParaRPr>
          </a:p>
          <a:p>
            <a:pPr marL="107950"/>
            <a:r>
              <a:rPr lang="en-US" sz="1700" dirty="0">
                <a:solidFill>
                  <a:srgbClr val="001080"/>
                </a:solidFill>
                <a:latin typeface="+mn-lt"/>
              </a:rPr>
              <a:t>SMAPE: 0.23 </a:t>
            </a:r>
            <a:endParaRPr lang="ru-RU" sz="1700" dirty="0">
              <a:solidFill>
                <a:srgbClr val="001080"/>
              </a:solidFill>
              <a:latin typeface="+mn-lt"/>
            </a:endParaRPr>
          </a:p>
          <a:p>
            <a:pPr marL="107950"/>
            <a:r>
              <a:rPr lang="en-US" sz="1700" dirty="0">
                <a:solidFill>
                  <a:srgbClr val="001080"/>
                </a:solidFill>
                <a:latin typeface="+mn-lt"/>
              </a:rPr>
              <a:t>MAE: 3.57 </a:t>
            </a:r>
            <a:endParaRPr lang="ru-RU" sz="1700" dirty="0">
              <a:solidFill>
                <a:srgbClr val="001080"/>
              </a:solidFill>
              <a:latin typeface="+mn-lt"/>
            </a:endParaRPr>
          </a:p>
          <a:p>
            <a:pPr marL="107950"/>
            <a:r>
              <a:rPr lang="en-US" sz="1700" dirty="0">
                <a:solidFill>
                  <a:srgbClr val="001080"/>
                </a:solidFill>
                <a:latin typeface="+mn-lt"/>
              </a:rPr>
              <a:t>RMSE: 5.03</a:t>
            </a:r>
            <a:endParaRPr lang="ru-RU" sz="1700" dirty="0">
              <a:solidFill>
                <a:srgbClr val="001080"/>
              </a:solidFill>
              <a:latin typeface="+mn-lt"/>
            </a:endParaRPr>
          </a:p>
          <a:p>
            <a:pPr marL="107950"/>
            <a:r>
              <a:rPr lang="en-US" sz="1700" dirty="0">
                <a:solidFill>
                  <a:srgbClr val="001080"/>
                </a:solidFill>
                <a:latin typeface="+mn-lt"/>
              </a:rPr>
              <a:t>R²: 0.771</a:t>
            </a:r>
            <a:endParaRPr lang="ru-RU" sz="1700" dirty="0">
              <a:solidFill>
                <a:srgbClr val="001080"/>
              </a:solidFill>
              <a:latin typeface="+mn-lt"/>
            </a:endParaRPr>
          </a:p>
          <a:p>
            <a:pPr marL="393700" indent="-285750">
              <a:buFont typeface="Arial" panose="020B0604020202020204" pitchFamily="34" charset="0"/>
              <a:buChar char="•"/>
            </a:pPr>
            <a:r>
              <a:rPr lang="ru-RU" sz="1700" dirty="0">
                <a:solidFill>
                  <a:srgbClr val="001080"/>
                </a:solidFill>
                <a:latin typeface="+mn-lt"/>
              </a:rPr>
              <a:t>Улучшения метрик не произошло</a:t>
            </a:r>
            <a:endParaRPr sz="1700" dirty="0">
              <a:solidFill>
                <a:srgbClr val="001080"/>
              </a:solidFill>
              <a:latin typeface="+mn-lt"/>
            </a:endParaRPr>
          </a:p>
          <a:p>
            <a:pPr marL="10795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 b="0" i="0" u="none" strike="noStrike" cap="none" dirty="0">
              <a:solidFill>
                <a:srgbClr val="0E2D6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11"/>
          <p:cNvSpPr txBox="1">
            <a:spLocks noGrp="1"/>
          </p:cNvSpPr>
          <p:nvPr>
            <p:ph type="body" idx="1"/>
          </p:nvPr>
        </p:nvSpPr>
        <p:spPr>
          <a:xfrm>
            <a:off x="1143689" y="540904"/>
            <a:ext cx="19017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ru-RU"/>
              <a:t>Москва</a:t>
            </a:r>
            <a:endParaRPr/>
          </a:p>
        </p:txBody>
      </p:sp>
      <p:sp>
        <p:nvSpPr>
          <p:cNvPr id="304" name="Google Shape;304;p11"/>
          <p:cNvSpPr txBox="1">
            <a:spLocks noGrp="1"/>
          </p:cNvSpPr>
          <p:nvPr>
            <p:ph type="body" idx="2"/>
          </p:nvPr>
        </p:nvSpPr>
        <p:spPr>
          <a:xfrm>
            <a:off x="3459163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23 августа</a:t>
            </a:r>
            <a:endParaRPr/>
          </a:p>
        </p:txBody>
      </p:sp>
      <p:sp>
        <p:nvSpPr>
          <p:cNvPr id="305" name="Google Shape;305;p11"/>
          <p:cNvSpPr txBox="1">
            <a:spLocks noGrp="1"/>
          </p:cNvSpPr>
          <p:nvPr>
            <p:ph type="title"/>
          </p:nvPr>
        </p:nvSpPr>
        <p:spPr>
          <a:xfrm>
            <a:off x="585897" y="1447790"/>
            <a:ext cx="11058000" cy="7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ru-RU" dirty="0">
                <a:solidFill>
                  <a:srgbClr val="0E2D69"/>
                </a:solidFill>
              </a:rPr>
              <a:t>LightGBM</a:t>
            </a:r>
            <a:endParaRPr sz="2900" dirty="0"/>
          </a:p>
        </p:txBody>
      </p:sp>
      <p:sp>
        <p:nvSpPr>
          <p:cNvPr id="306" name="Google Shape;306;p11"/>
          <p:cNvSpPr txBox="1">
            <a:spLocks noGrp="1"/>
          </p:cNvSpPr>
          <p:nvPr>
            <p:ph type="body" idx="4"/>
          </p:nvPr>
        </p:nvSpPr>
        <p:spPr>
          <a:xfrm>
            <a:off x="6259892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2025</a:t>
            </a:r>
            <a:endParaRPr/>
          </a:p>
        </p:txBody>
      </p:sp>
      <p:sp>
        <p:nvSpPr>
          <p:cNvPr id="307" name="Google Shape;307;p11"/>
          <p:cNvSpPr txBox="1"/>
          <p:nvPr/>
        </p:nvSpPr>
        <p:spPr>
          <a:xfrm>
            <a:off x="548103" y="2036912"/>
            <a:ext cx="4889659" cy="375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noAutofit/>
          </a:bodyPr>
          <a:lstStyle/>
          <a:p>
            <a:pPr marL="39370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Char char="•"/>
            </a:pPr>
            <a:r>
              <a:rPr lang="ru-RU" sz="17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LightGBM </a:t>
            </a:r>
            <a:r>
              <a:rPr lang="ru-RU" sz="1700" b="0" i="0" u="none" strike="noStrike" cap="none" dirty="0" err="1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Extended</a:t>
            </a:r>
            <a:r>
              <a:rPr lang="ru-RU" sz="17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700" b="0" i="0" u="none" strike="noStrike" cap="none" dirty="0" err="1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Log-Transformed</a:t>
            </a:r>
            <a:r>
              <a:rPr lang="ru-RU" sz="17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 Target:</a:t>
            </a:r>
            <a:endParaRPr dirty="0"/>
          </a:p>
          <a:p>
            <a:pPr marL="107950"/>
            <a:endParaRPr lang="ru-RU" sz="1700" dirty="0">
              <a:solidFill>
                <a:srgbClr val="001080"/>
              </a:solidFill>
              <a:latin typeface="+mn-lt"/>
            </a:endParaRPr>
          </a:p>
          <a:p>
            <a:pPr marL="107950"/>
            <a:r>
              <a:rPr lang="en-US" sz="1700" dirty="0">
                <a:solidFill>
                  <a:srgbClr val="001080"/>
                </a:solidFill>
                <a:latin typeface="+mn-lt"/>
              </a:rPr>
              <a:t>def </a:t>
            </a:r>
            <a:r>
              <a:rPr lang="en-US" sz="1700" dirty="0" err="1">
                <a:solidFill>
                  <a:srgbClr val="001080"/>
                </a:solidFill>
                <a:latin typeface="+mn-lt"/>
              </a:rPr>
              <a:t>train_lgbm_log_target</a:t>
            </a:r>
            <a:r>
              <a:rPr lang="en-US" sz="1700" dirty="0">
                <a:solidFill>
                  <a:srgbClr val="001080"/>
                </a:solidFill>
                <a:latin typeface="+mn-lt"/>
              </a:rPr>
              <a:t>(</a:t>
            </a:r>
            <a:r>
              <a:rPr lang="en-US" sz="1700" dirty="0" err="1">
                <a:solidFill>
                  <a:srgbClr val="001080"/>
                </a:solidFill>
                <a:latin typeface="+mn-lt"/>
              </a:rPr>
              <a:t>X_train</a:t>
            </a:r>
            <a:r>
              <a:rPr lang="en-US" sz="1700" dirty="0">
                <a:solidFill>
                  <a:srgbClr val="001080"/>
                </a:solidFill>
                <a:latin typeface="+mn-lt"/>
              </a:rPr>
              <a:t>, </a:t>
            </a:r>
            <a:r>
              <a:rPr lang="en-US" sz="1700" dirty="0" err="1">
                <a:solidFill>
                  <a:srgbClr val="001080"/>
                </a:solidFill>
                <a:latin typeface="+mn-lt"/>
              </a:rPr>
              <a:t>X_test</a:t>
            </a:r>
            <a:r>
              <a:rPr lang="en-US" sz="1700" dirty="0">
                <a:solidFill>
                  <a:srgbClr val="001080"/>
                </a:solidFill>
                <a:latin typeface="+mn-lt"/>
              </a:rPr>
              <a:t>, </a:t>
            </a:r>
            <a:r>
              <a:rPr lang="en-US" sz="1700" dirty="0" err="1">
                <a:solidFill>
                  <a:srgbClr val="001080"/>
                </a:solidFill>
                <a:latin typeface="+mn-lt"/>
              </a:rPr>
              <a:t>y_train</a:t>
            </a:r>
            <a:r>
              <a:rPr lang="en-US" sz="1700" dirty="0">
                <a:solidFill>
                  <a:srgbClr val="001080"/>
                </a:solidFill>
                <a:latin typeface="+mn-lt"/>
              </a:rPr>
              <a:t>, </a:t>
            </a:r>
            <a:r>
              <a:rPr lang="en-US" sz="1700" dirty="0" err="1">
                <a:solidFill>
                  <a:srgbClr val="001080"/>
                </a:solidFill>
                <a:latin typeface="+mn-lt"/>
              </a:rPr>
              <a:t>y_test</a:t>
            </a:r>
            <a:r>
              <a:rPr lang="en-US" sz="1700" dirty="0">
                <a:solidFill>
                  <a:srgbClr val="001080"/>
                </a:solidFill>
                <a:latin typeface="+mn-lt"/>
              </a:rPr>
              <a:t>):</a:t>
            </a:r>
          </a:p>
          <a:p>
            <a:pPr marL="107950"/>
            <a:r>
              <a:rPr lang="en-US" sz="1700" dirty="0">
                <a:solidFill>
                  <a:srgbClr val="001080"/>
                </a:solidFill>
                <a:latin typeface="+mn-lt"/>
              </a:rPr>
              <a:t>    </a:t>
            </a:r>
            <a:r>
              <a:rPr lang="en-US" sz="1700" dirty="0" err="1">
                <a:solidFill>
                  <a:srgbClr val="001080"/>
                </a:solidFill>
                <a:latin typeface="+mn-lt"/>
              </a:rPr>
              <a:t>y_train_log</a:t>
            </a:r>
            <a:r>
              <a:rPr lang="en-US" sz="1700" dirty="0">
                <a:solidFill>
                  <a:srgbClr val="001080"/>
                </a:solidFill>
                <a:latin typeface="+mn-lt"/>
              </a:rPr>
              <a:t> = np.log1p(</a:t>
            </a:r>
            <a:r>
              <a:rPr lang="en-US" sz="1700" dirty="0" err="1">
                <a:solidFill>
                  <a:srgbClr val="001080"/>
                </a:solidFill>
                <a:latin typeface="+mn-lt"/>
              </a:rPr>
              <a:t>y_train</a:t>
            </a:r>
            <a:r>
              <a:rPr lang="en-US" sz="1700" dirty="0">
                <a:solidFill>
                  <a:srgbClr val="001080"/>
                </a:solidFill>
                <a:latin typeface="+mn-lt"/>
              </a:rPr>
              <a:t>)</a:t>
            </a:r>
          </a:p>
          <a:p>
            <a:pPr marL="107950"/>
            <a:r>
              <a:rPr lang="en-US" sz="1700" dirty="0">
                <a:solidFill>
                  <a:srgbClr val="001080"/>
                </a:solidFill>
                <a:latin typeface="+mn-lt"/>
              </a:rPr>
              <a:t>    </a:t>
            </a:r>
            <a:r>
              <a:rPr lang="en-US" sz="1700" dirty="0" err="1">
                <a:solidFill>
                  <a:srgbClr val="001080"/>
                </a:solidFill>
                <a:latin typeface="+mn-lt"/>
              </a:rPr>
              <a:t>y_test_log</a:t>
            </a:r>
            <a:r>
              <a:rPr lang="en-US" sz="1700" dirty="0">
                <a:solidFill>
                  <a:srgbClr val="001080"/>
                </a:solidFill>
                <a:latin typeface="+mn-lt"/>
              </a:rPr>
              <a:t> = np.log1p(</a:t>
            </a:r>
            <a:r>
              <a:rPr lang="en-US" sz="1700" dirty="0" err="1">
                <a:solidFill>
                  <a:srgbClr val="001080"/>
                </a:solidFill>
                <a:latin typeface="+mn-lt"/>
              </a:rPr>
              <a:t>y_test</a:t>
            </a:r>
            <a:r>
              <a:rPr lang="en-US" sz="1700" dirty="0">
                <a:solidFill>
                  <a:srgbClr val="001080"/>
                </a:solidFill>
                <a:latin typeface="+mn-lt"/>
              </a:rPr>
              <a:t>)</a:t>
            </a:r>
          </a:p>
          <a:p>
            <a:pPr marL="107950"/>
            <a:r>
              <a:rPr lang="en-US" sz="1700" dirty="0">
                <a:solidFill>
                  <a:srgbClr val="001080"/>
                </a:solidFill>
                <a:latin typeface="+mn-lt"/>
              </a:rPr>
              <a:t>    model = </a:t>
            </a:r>
            <a:r>
              <a:rPr lang="en-US" sz="1700" dirty="0" err="1">
                <a:solidFill>
                  <a:srgbClr val="001080"/>
                </a:solidFill>
                <a:latin typeface="+mn-lt"/>
              </a:rPr>
              <a:t>LGBMRegressor</a:t>
            </a:r>
            <a:r>
              <a:rPr lang="en-US" sz="1700" dirty="0">
                <a:solidFill>
                  <a:srgbClr val="001080"/>
                </a:solidFill>
                <a:latin typeface="+mn-lt"/>
              </a:rPr>
              <a:t>(</a:t>
            </a:r>
            <a:r>
              <a:rPr lang="en-US" sz="1700" dirty="0" err="1">
                <a:solidFill>
                  <a:srgbClr val="001080"/>
                </a:solidFill>
                <a:latin typeface="+mn-lt"/>
              </a:rPr>
              <a:t>random_state</a:t>
            </a:r>
            <a:r>
              <a:rPr lang="en-US" sz="1700" dirty="0">
                <a:solidFill>
                  <a:srgbClr val="001080"/>
                </a:solidFill>
                <a:latin typeface="+mn-lt"/>
              </a:rPr>
              <a:t>=42)</a:t>
            </a:r>
          </a:p>
          <a:p>
            <a:pPr marL="107950"/>
            <a:r>
              <a:rPr lang="en-US" sz="1700" dirty="0">
                <a:solidFill>
                  <a:srgbClr val="001080"/>
                </a:solidFill>
                <a:latin typeface="+mn-lt"/>
              </a:rPr>
              <a:t>    </a:t>
            </a:r>
            <a:r>
              <a:rPr lang="en-US" sz="1700" dirty="0" err="1">
                <a:solidFill>
                  <a:srgbClr val="001080"/>
                </a:solidFill>
                <a:latin typeface="+mn-lt"/>
              </a:rPr>
              <a:t>model.fit</a:t>
            </a:r>
            <a:r>
              <a:rPr lang="en-US" sz="1700" dirty="0">
                <a:solidFill>
                  <a:srgbClr val="001080"/>
                </a:solidFill>
                <a:latin typeface="+mn-lt"/>
              </a:rPr>
              <a:t>(</a:t>
            </a:r>
            <a:r>
              <a:rPr lang="en-US" sz="1700" dirty="0" err="1">
                <a:solidFill>
                  <a:srgbClr val="001080"/>
                </a:solidFill>
                <a:latin typeface="+mn-lt"/>
              </a:rPr>
              <a:t>X_train</a:t>
            </a:r>
            <a:r>
              <a:rPr lang="en-US" sz="1700" dirty="0">
                <a:solidFill>
                  <a:srgbClr val="001080"/>
                </a:solidFill>
                <a:latin typeface="+mn-lt"/>
              </a:rPr>
              <a:t>, </a:t>
            </a:r>
            <a:r>
              <a:rPr lang="en-US" sz="1700" dirty="0" err="1">
                <a:solidFill>
                  <a:srgbClr val="001080"/>
                </a:solidFill>
                <a:latin typeface="+mn-lt"/>
              </a:rPr>
              <a:t>y_train_log</a:t>
            </a:r>
            <a:r>
              <a:rPr lang="en-US" sz="1700" dirty="0">
                <a:solidFill>
                  <a:srgbClr val="001080"/>
                </a:solidFill>
                <a:latin typeface="+mn-lt"/>
              </a:rPr>
              <a:t>)</a:t>
            </a:r>
          </a:p>
          <a:p>
            <a:pPr marL="107950"/>
            <a:r>
              <a:rPr lang="en-US" sz="1700" dirty="0">
                <a:solidFill>
                  <a:srgbClr val="001080"/>
                </a:solidFill>
                <a:latin typeface="+mn-lt"/>
              </a:rPr>
              <a:t>    </a:t>
            </a:r>
            <a:r>
              <a:rPr lang="en-US" sz="1700" dirty="0" err="1">
                <a:solidFill>
                  <a:srgbClr val="001080"/>
                </a:solidFill>
                <a:latin typeface="+mn-lt"/>
              </a:rPr>
              <a:t>y_pred_log</a:t>
            </a:r>
            <a:r>
              <a:rPr lang="en-US" sz="1700" dirty="0">
                <a:solidFill>
                  <a:srgbClr val="001080"/>
                </a:solidFill>
                <a:latin typeface="+mn-lt"/>
              </a:rPr>
              <a:t> = </a:t>
            </a:r>
            <a:r>
              <a:rPr lang="en-US" sz="1700" dirty="0" err="1">
                <a:solidFill>
                  <a:srgbClr val="001080"/>
                </a:solidFill>
                <a:latin typeface="+mn-lt"/>
              </a:rPr>
              <a:t>model.predict</a:t>
            </a:r>
            <a:r>
              <a:rPr lang="en-US" sz="1700" dirty="0">
                <a:solidFill>
                  <a:srgbClr val="001080"/>
                </a:solidFill>
                <a:latin typeface="+mn-lt"/>
              </a:rPr>
              <a:t>(</a:t>
            </a:r>
            <a:r>
              <a:rPr lang="en-US" sz="1700" dirty="0" err="1">
                <a:solidFill>
                  <a:srgbClr val="001080"/>
                </a:solidFill>
                <a:latin typeface="+mn-lt"/>
              </a:rPr>
              <a:t>X_test</a:t>
            </a:r>
            <a:r>
              <a:rPr lang="en-US" sz="1700" dirty="0">
                <a:solidFill>
                  <a:srgbClr val="001080"/>
                </a:solidFill>
                <a:latin typeface="+mn-lt"/>
              </a:rPr>
              <a:t>)</a:t>
            </a:r>
          </a:p>
          <a:p>
            <a:pPr marL="107950"/>
            <a:r>
              <a:rPr lang="en-US" sz="1700" dirty="0">
                <a:solidFill>
                  <a:srgbClr val="001080"/>
                </a:solidFill>
                <a:latin typeface="+mn-lt"/>
              </a:rPr>
              <a:t>    </a:t>
            </a:r>
            <a:r>
              <a:rPr lang="en-US" sz="1700" dirty="0" err="1">
                <a:solidFill>
                  <a:srgbClr val="001080"/>
                </a:solidFill>
                <a:latin typeface="+mn-lt"/>
              </a:rPr>
              <a:t>y_pred</a:t>
            </a:r>
            <a:r>
              <a:rPr lang="en-US" sz="1700" dirty="0">
                <a:solidFill>
                  <a:srgbClr val="001080"/>
                </a:solidFill>
                <a:latin typeface="+mn-lt"/>
              </a:rPr>
              <a:t> = np.expm1(</a:t>
            </a:r>
            <a:r>
              <a:rPr lang="en-US" sz="1700" dirty="0" err="1">
                <a:solidFill>
                  <a:srgbClr val="001080"/>
                </a:solidFill>
                <a:latin typeface="+mn-lt"/>
              </a:rPr>
              <a:t>y_pred_log</a:t>
            </a:r>
            <a:r>
              <a:rPr lang="en-US" sz="1700" dirty="0">
                <a:solidFill>
                  <a:srgbClr val="001080"/>
                </a:solidFill>
                <a:latin typeface="+mn-lt"/>
              </a:rPr>
              <a:t>)</a:t>
            </a:r>
            <a:endParaRPr lang="ru-RU" sz="1700" dirty="0">
              <a:solidFill>
                <a:srgbClr val="001080"/>
              </a:solidFill>
              <a:latin typeface="+mn-lt"/>
            </a:endParaRPr>
          </a:p>
          <a:p>
            <a:pPr marL="107950"/>
            <a:endParaRPr lang="en-US" sz="1700" dirty="0">
              <a:solidFill>
                <a:srgbClr val="001080"/>
              </a:solidFill>
              <a:latin typeface="+mn-lt"/>
            </a:endParaRPr>
          </a:p>
          <a:p>
            <a:pPr marL="107950">
              <a:buSzPts val="1900"/>
            </a:pPr>
            <a:r>
              <a:rPr lang="ru-RU" sz="1700" dirty="0">
                <a:solidFill>
                  <a:srgbClr val="001080"/>
                </a:solidFill>
                <a:latin typeface="+mn-lt"/>
              </a:rPr>
              <a:t>📉 </a:t>
            </a:r>
            <a:r>
              <a:rPr lang="en-US" sz="1700" dirty="0">
                <a:solidFill>
                  <a:srgbClr val="001080"/>
                </a:solidFill>
                <a:latin typeface="+mn-lt"/>
              </a:rPr>
              <a:t>LightGBM with Log1p Target: </a:t>
            </a:r>
            <a:endParaRPr lang="ru-RU" sz="1700" dirty="0">
              <a:solidFill>
                <a:srgbClr val="001080"/>
              </a:solidFill>
              <a:latin typeface="+mn-lt"/>
            </a:endParaRPr>
          </a:p>
          <a:p>
            <a:pPr marL="107950">
              <a:buSzPts val="1900"/>
            </a:pPr>
            <a:r>
              <a:rPr lang="en-US" sz="1700" dirty="0">
                <a:solidFill>
                  <a:srgbClr val="001080"/>
                </a:solidFill>
                <a:latin typeface="+mn-lt"/>
              </a:rPr>
              <a:t>MAPE: 0.21 </a:t>
            </a:r>
            <a:endParaRPr lang="ru-RU" sz="1700" dirty="0">
              <a:solidFill>
                <a:srgbClr val="001080"/>
              </a:solidFill>
              <a:latin typeface="+mn-lt"/>
            </a:endParaRPr>
          </a:p>
          <a:p>
            <a:pPr marL="107950">
              <a:buSzPts val="1900"/>
            </a:pPr>
            <a:r>
              <a:rPr lang="en-US" sz="1700" dirty="0">
                <a:solidFill>
                  <a:srgbClr val="001080"/>
                </a:solidFill>
                <a:latin typeface="+mn-lt"/>
              </a:rPr>
              <a:t>SMAPE 0.23 </a:t>
            </a:r>
            <a:endParaRPr lang="ru-RU" sz="1700" dirty="0">
              <a:solidFill>
                <a:srgbClr val="001080"/>
              </a:solidFill>
              <a:latin typeface="+mn-lt"/>
            </a:endParaRPr>
          </a:p>
          <a:p>
            <a:pPr marL="107950">
              <a:buSzPts val="1900"/>
            </a:pPr>
            <a:r>
              <a:rPr lang="en-US" sz="1700" dirty="0">
                <a:solidFill>
                  <a:srgbClr val="001080"/>
                </a:solidFill>
                <a:latin typeface="+mn-lt"/>
              </a:rPr>
              <a:t>MAE: 3.38 </a:t>
            </a:r>
            <a:endParaRPr lang="ru-RU" sz="1700" dirty="0">
              <a:solidFill>
                <a:srgbClr val="001080"/>
              </a:solidFill>
              <a:latin typeface="+mn-lt"/>
            </a:endParaRPr>
          </a:p>
          <a:p>
            <a:pPr marL="107950">
              <a:buSzPts val="1900"/>
            </a:pPr>
            <a:r>
              <a:rPr lang="en-US" sz="1700" dirty="0">
                <a:solidFill>
                  <a:srgbClr val="001080"/>
                </a:solidFill>
                <a:latin typeface="+mn-lt"/>
              </a:rPr>
              <a:t>RMSE: 4.85 </a:t>
            </a:r>
            <a:endParaRPr lang="ru-RU" sz="1700" dirty="0">
              <a:solidFill>
                <a:srgbClr val="001080"/>
              </a:solidFill>
              <a:latin typeface="+mn-lt"/>
            </a:endParaRPr>
          </a:p>
          <a:p>
            <a:pPr marL="107950">
              <a:buSzPts val="1900"/>
            </a:pPr>
            <a:r>
              <a:rPr lang="en-US" sz="1700" dirty="0">
                <a:solidFill>
                  <a:srgbClr val="001080"/>
                </a:solidFill>
                <a:latin typeface="+mn-lt"/>
              </a:rPr>
              <a:t>R²: 0.788</a:t>
            </a:r>
            <a:endParaRPr sz="1700" dirty="0">
              <a:solidFill>
                <a:srgbClr val="001080"/>
              </a:solidFill>
              <a:latin typeface="+mn-lt"/>
            </a:endParaRPr>
          </a:p>
          <a:p>
            <a:pPr marL="107950">
              <a:spcBef>
                <a:spcPts val="1000"/>
              </a:spcBef>
              <a:buSzPts val="1900"/>
            </a:pPr>
            <a:endParaRPr dirty="0">
              <a:solidFill>
                <a:srgbClr val="0E2D69"/>
              </a:solidFill>
            </a:endParaRP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endParaRPr sz="1600" b="0" i="0" u="none" strike="noStrike" cap="none" dirty="0">
              <a:solidFill>
                <a:srgbClr val="0E2D6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endParaRPr sz="1600" b="0" i="0" u="none" strike="noStrike" cap="none" dirty="0">
              <a:solidFill>
                <a:srgbClr val="0E2D6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endParaRPr sz="1600" b="0" i="0" u="none" strike="noStrike" cap="none" dirty="0">
              <a:solidFill>
                <a:srgbClr val="0E2D6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endParaRPr sz="1600" b="0" i="0" u="none" strike="noStrike" cap="none" dirty="0">
              <a:solidFill>
                <a:srgbClr val="0E2D6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93700" marR="0" lvl="0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endParaRPr sz="1600" b="0" i="0" u="none" strike="noStrike" cap="none" dirty="0">
              <a:solidFill>
                <a:srgbClr val="0E2D6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2"/>
          <p:cNvSpPr txBox="1">
            <a:spLocks noGrp="1"/>
          </p:cNvSpPr>
          <p:nvPr>
            <p:ph type="body" idx="1"/>
          </p:nvPr>
        </p:nvSpPr>
        <p:spPr>
          <a:xfrm>
            <a:off x="1143689" y="540904"/>
            <a:ext cx="19017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ru-RU"/>
              <a:t>Москва</a:t>
            </a:r>
            <a:endParaRPr/>
          </a:p>
        </p:txBody>
      </p:sp>
      <p:sp>
        <p:nvSpPr>
          <p:cNvPr id="295" name="Google Shape;295;p2"/>
          <p:cNvSpPr txBox="1">
            <a:spLocks noGrp="1"/>
          </p:cNvSpPr>
          <p:nvPr>
            <p:ph type="body" idx="2"/>
          </p:nvPr>
        </p:nvSpPr>
        <p:spPr>
          <a:xfrm>
            <a:off x="3459163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23 августа</a:t>
            </a:r>
            <a:endParaRPr/>
          </a:p>
        </p:txBody>
      </p:sp>
      <p:sp>
        <p:nvSpPr>
          <p:cNvPr id="296" name="Google Shape;296;p2"/>
          <p:cNvSpPr txBox="1">
            <a:spLocks noGrp="1"/>
          </p:cNvSpPr>
          <p:nvPr>
            <p:ph type="title"/>
          </p:nvPr>
        </p:nvSpPr>
        <p:spPr>
          <a:xfrm>
            <a:off x="585897" y="1447790"/>
            <a:ext cx="11058000" cy="7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ru-RU" dirty="0">
                <a:solidFill>
                  <a:srgbClr val="0E2D69"/>
                </a:solidFill>
              </a:rPr>
              <a:t>LightGBM</a:t>
            </a:r>
            <a:endParaRPr sz="2900" dirty="0"/>
          </a:p>
        </p:txBody>
      </p:sp>
      <p:sp>
        <p:nvSpPr>
          <p:cNvPr id="297" name="Google Shape;297;p2"/>
          <p:cNvSpPr txBox="1">
            <a:spLocks noGrp="1"/>
          </p:cNvSpPr>
          <p:nvPr>
            <p:ph type="body" idx="4"/>
          </p:nvPr>
        </p:nvSpPr>
        <p:spPr>
          <a:xfrm>
            <a:off x="6259892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2025</a:t>
            </a:r>
            <a:endParaRPr/>
          </a:p>
        </p:txBody>
      </p:sp>
      <p:sp>
        <p:nvSpPr>
          <p:cNvPr id="298" name="Google Shape;298;p2"/>
          <p:cNvSpPr txBox="1"/>
          <p:nvPr/>
        </p:nvSpPr>
        <p:spPr>
          <a:xfrm>
            <a:off x="548103" y="1945472"/>
            <a:ext cx="11058000" cy="45234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noAutofit/>
          </a:bodyPr>
          <a:lstStyle/>
          <a:p>
            <a:pPr marL="39370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Char char="•"/>
            </a:pPr>
            <a:r>
              <a:rPr lang="en-US" sz="17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LightGBM+avg_by_channel_region</a:t>
            </a:r>
            <a:endParaRPr lang="en-US" sz="1800" dirty="0"/>
          </a:p>
          <a:p>
            <a:pPr marL="45085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Char char="•"/>
            </a:pPr>
            <a:endParaRPr dirty="0"/>
          </a:p>
          <a:p>
            <a:pPr marL="107950" lvl="0" indent="0">
              <a:buFont typeface="Arial"/>
              <a:buNone/>
            </a:pPr>
            <a:r>
              <a:rPr lang="en-US" sz="1700" dirty="0">
                <a:solidFill>
                  <a:srgbClr val="001080"/>
                </a:solidFill>
                <a:latin typeface="+mn-lt"/>
              </a:rPr>
              <a:t>df1['</a:t>
            </a:r>
            <a:r>
              <a:rPr lang="en-US" sz="1700" dirty="0" err="1">
                <a:solidFill>
                  <a:srgbClr val="001080"/>
                </a:solidFill>
                <a:latin typeface="+mn-lt"/>
              </a:rPr>
              <a:t>avg_by_channel_region</a:t>
            </a:r>
            <a:r>
              <a:rPr lang="en-US" sz="1700" dirty="0">
                <a:solidFill>
                  <a:srgbClr val="001080"/>
                </a:solidFill>
                <a:latin typeface="+mn-lt"/>
              </a:rPr>
              <a:t>'] = (df1.groupby(['channel', 'region', 'date'])['</a:t>
            </a:r>
            <a:r>
              <a:rPr lang="en-US" sz="1700" dirty="0" err="1">
                <a:solidFill>
                  <a:srgbClr val="001080"/>
                </a:solidFill>
                <a:latin typeface="+mn-lt"/>
              </a:rPr>
              <a:t>units_sold</a:t>
            </a:r>
            <a:r>
              <a:rPr lang="en-US" sz="1700" dirty="0">
                <a:solidFill>
                  <a:srgbClr val="001080"/>
                </a:solidFill>
                <a:latin typeface="+mn-lt"/>
              </a:rPr>
              <a:t>'].transform('mean’))</a:t>
            </a:r>
            <a:endParaRPr lang="ru-RU" sz="1700" dirty="0">
              <a:solidFill>
                <a:srgbClr val="001080"/>
              </a:solidFill>
              <a:latin typeface="+mn-lt"/>
            </a:endParaRPr>
          </a:p>
          <a:p>
            <a:pPr marL="107950" lvl="0" indent="0">
              <a:buFont typeface="Arial"/>
              <a:buNone/>
            </a:pPr>
            <a:endParaRPr lang="ru-RU" sz="1600" dirty="0">
              <a:solidFill>
                <a:srgbClr val="001080"/>
              </a:solidFill>
              <a:latin typeface="+mn-lt"/>
            </a:endParaRPr>
          </a:p>
          <a:p>
            <a:pPr marL="107950" lvl="0" indent="0">
              <a:buFont typeface="Arial"/>
              <a:buNone/>
            </a:pPr>
            <a:endParaRPr lang="ru-RU" sz="1700" dirty="0">
              <a:solidFill>
                <a:srgbClr val="001080"/>
              </a:solidFill>
              <a:latin typeface="+mn-lt"/>
            </a:endParaRPr>
          </a:p>
          <a:p>
            <a:pPr marL="107950" lvl="0" indent="0">
              <a:buFont typeface="Arial"/>
              <a:buNone/>
            </a:pPr>
            <a:endParaRPr lang="ru-RU" sz="1700" dirty="0">
              <a:solidFill>
                <a:srgbClr val="001080"/>
              </a:solidFill>
              <a:latin typeface="+mn-lt"/>
            </a:endParaRPr>
          </a:p>
          <a:p>
            <a:pPr marL="107950"/>
            <a:r>
              <a:rPr lang="ru-RU" sz="1700" dirty="0">
                <a:solidFill>
                  <a:srgbClr val="001080"/>
                </a:solidFill>
                <a:latin typeface="+mn-lt"/>
              </a:rPr>
              <a:t>📉 </a:t>
            </a:r>
            <a:r>
              <a:rPr lang="en-US" sz="1700" dirty="0" err="1">
                <a:solidFill>
                  <a:srgbClr val="001080"/>
                </a:solidFill>
                <a:latin typeface="+mn-lt"/>
              </a:rPr>
              <a:t>LightGBM</a:t>
            </a:r>
            <a:r>
              <a:rPr lang="en-US" sz="1700" dirty="0">
                <a:solidFill>
                  <a:srgbClr val="001080"/>
                </a:solidFill>
                <a:latin typeface="+mn-lt"/>
              </a:rPr>
              <a:t> Regressor Results:</a:t>
            </a:r>
          </a:p>
          <a:p>
            <a:pPr marL="107950"/>
            <a:r>
              <a:rPr lang="en-US" sz="1700" dirty="0">
                <a:solidFill>
                  <a:srgbClr val="001080"/>
                </a:solidFill>
                <a:latin typeface="+mn-lt"/>
              </a:rPr>
              <a:t>MAPE:   0.20</a:t>
            </a:r>
          </a:p>
          <a:p>
            <a:pPr marL="107950"/>
            <a:r>
              <a:rPr lang="en-US" sz="1700" dirty="0">
                <a:solidFill>
                  <a:srgbClr val="001080"/>
                </a:solidFill>
                <a:latin typeface="+mn-lt"/>
              </a:rPr>
              <a:t>SMAPE:  0.22</a:t>
            </a:r>
          </a:p>
          <a:p>
            <a:pPr marL="107950"/>
            <a:r>
              <a:rPr lang="en-US" sz="1700" dirty="0">
                <a:solidFill>
                  <a:srgbClr val="001080"/>
                </a:solidFill>
                <a:latin typeface="+mn-lt"/>
              </a:rPr>
              <a:t>MAE:    2.78</a:t>
            </a:r>
          </a:p>
          <a:p>
            <a:pPr marL="107950"/>
            <a:r>
              <a:rPr lang="en-US" sz="1700" dirty="0">
                <a:solidFill>
                  <a:srgbClr val="001080"/>
                </a:solidFill>
                <a:latin typeface="+mn-lt"/>
              </a:rPr>
              <a:t>RMSE:   3.99</a:t>
            </a:r>
          </a:p>
          <a:p>
            <a:pPr marL="107950"/>
            <a:r>
              <a:rPr lang="en-US" sz="1700" dirty="0">
                <a:solidFill>
                  <a:srgbClr val="001080"/>
                </a:solidFill>
                <a:latin typeface="+mn-lt"/>
              </a:rPr>
              <a:t>R²:     0.751</a:t>
            </a:r>
            <a:endParaRPr lang="ru-RU" sz="1700" dirty="0">
              <a:solidFill>
                <a:srgbClr val="001080"/>
              </a:solidFill>
              <a:latin typeface="+mn-lt"/>
            </a:endParaRPr>
          </a:p>
          <a:p>
            <a:pPr marL="393700" indent="-285750">
              <a:buFont typeface="Arial" panose="020B0604020202020204" pitchFamily="34" charset="0"/>
              <a:buChar char="•"/>
            </a:pPr>
            <a:r>
              <a:rPr lang="ru-RU" sz="1700" b="0" i="0" u="none" strike="noStrike" cap="none" dirty="0">
                <a:solidFill>
                  <a:srgbClr val="001080"/>
                </a:solidFill>
                <a:latin typeface="+mn-lt"/>
                <a:ea typeface="Arial"/>
                <a:cs typeface="Arial"/>
                <a:sym typeface="Arial"/>
              </a:rPr>
              <a:t>Модель показала наилучшую среди </a:t>
            </a:r>
            <a:r>
              <a:rPr lang="en-US" sz="1600" b="0" i="0" u="none" strike="noStrike" cap="none" dirty="0" err="1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LightGBM</a:t>
            </a:r>
            <a:r>
              <a:rPr lang="ru-RU" sz="16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 производительность</a:t>
            </a:r>
            <a:endParaRPr sz="1600" b="0" i="0" u="none" strike="noStrike" cap="none" dirty="0">
              <a:solidFill>
                <a:srgbClr val="0E2D6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57416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2"/>
          <p:cNvSpPr txBox="1">
            <a:spLocks noGrp="1"/>
          </p:cNvSpPr>
          <p:nvPr>
            <p:ph type="body" idx="1"/>
          </p:nvPr>
        </p:nvSpPr>
        <p:spPr>
          <a:xfrm>
            <a:off x="1143689" y="540904"/>
            <a:ext cx="19017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ru-RU"/>
              <a:t>Москва</a:t>
            </a:r>
            <a:endParaRPr/>
          </a:p>
        </p:txBody>
      </p:sp>
      <p:sp>
        <p:nvSpPr>
          <p:cNvPr id="314" name="Google Shape;314;p12"/>
          <p:cNvSpPr txBox="1">
            <a:spLocks noGrp="1"/>
          </p:cNvSpPr>
          <p:nvPr>
            <p:ph type="body" idx="2"/>
          </p:nvPr>
        </p:nvSpPr>
        <p:spPr>
          <a:xfrm>
            <a:off x="3459163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23 августа</a:t>
            </a:r>
            <a:endParaRPr/>
          </a:p>
        </p:txBody>
      </p:sp>
      <p:sp>
        <p:nvSpPr>
          <p:cNvPr id="315" name="Google Shape;315;p12"/>
          <p:cNvSpPr txBox="1">
            <a:spLocks noGrp="1"/>
          </p:cNvSpPr>
          <p:nvPr>
            <p:ph type="title"/>
          </p:nvPr>
        </p:nvSpPr>
        <p:spPr>
          <a:xfrm>
            <a:off x="585897" y="1447790"/>
            <a:ext cx="11058000" cy="7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ru-RU" dirty="0">
                <a:solidFill>
                  <a:srgbClr val="0E2D69"/>
                </a:solidFill>
              </a:rPr>
              <a:t>Random Forest</a:t>
            </a:r>
            <a:endParaRPr sz="2900" dirty="0"/>
          </a:p>
        </p:txBody>
      </p:sp>
      <p:sp>
        <p:nvSpPr>
          <p:cNvPr id="316" name="Google Shape;316;p12"/>
          <p:cNvSpPr txBox="1">
            <a:spLocks noGrp="1"/>
          </p:cNvSpPr>
          <p:nvPr>
            <p:ph type="body" idx="4"/>
          </p:nvPr>
        </p:nvSpPr>
        <p:spPr>
          <a:xfrm>
            <a:off x="6259892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2025</a:t>
            </a:r>
            <a:endParaRPr/>
          </a:p>
        </p:txBody>
      </p:sp>
      <p:sp>
        <p:nvSpPr>
          <p:cNvPr id="317" name="Google Shape;317;p12"/>
          <p:cNvSpPr txBox="1"/>
          <p:nvPr/>
        </p:nvSpPr>
        <p:spPr>
          <a:xfrm>
            <a:off x="548103" y="1945472"/>
            <a:ext cx="4889659" cy="375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noAutofit/>
          </a:bodyPr>
          <a:lstStyle/>
          <a:p>
            <a:pPr marL="39370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Char char="•"/>
            </a:pPr>
            <a:r>
              <a:rPr lang="ru-RU" sz="17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Random Forest </a:t>
            </a:r>
            <a:endParaRPr sz="1700" b="0" i="0" u="none" strike="noStrike" cap="none" dirty="0">
              <a:solidFill>
                <a:srgbClr val="0E2D6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93700" marR="0" lvl="0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endParaRPr sz="1600" b="0" i="0" u="none" strike="noStrike" cap="none" dirty="0">
              <a:solidFill>
                <a:srgbClr val="0E2D6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r>
              <a:rPr lang="en-US" b="0" i="0" u="none" strike="noStrike" cap="none" dirty="0" err="1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rf_model</a:t>
            </a:r>
            <a:r>
              <a:rPr lang="en-US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 = </a:t>
            </a:r>
            <a:r>
              <a:rPr lang="en-US" b="0" i="0" u="none" strike="noStrike" cap="none" dirty="0" err="1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RandomForestRegressor</a:t>
            </a:r>
            <a:r>
              <a:rPr lang="en-US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-US" b="0" i="0" u="none" strike="noStrike" cap="none" dirty="0" err="1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n_estimators</a:t>
            </a:r>
            <a:r>
              <a:rPr lang="en-US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=100, </a:t>
            </a:r>
            <a:r>
              <a:rPr lang="en-US" b="0" i="0" u="none" strike="noStrike" cap="none" dirty="0" err="1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random_state</a:t>
            </a:r>
            <a:r>
              <a:rPr lang="en-US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=42)</a:t>
            </a: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r>
              <a:rPr lang="en-US" b="0" i="0" u="none" strike="noStrike" cap="none" dirty="0" err="1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rf_model.fit</a:t>
            </a:r>
            <a:r>
              <a:rPr lang="en-US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-US" b="0" i="0" u="none" strike="noStrike" cap="none" dirty="0" err="1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X_train_rf</a:t>
            </a:r>
            <a:r>
              <a:rPr lang="en-US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b="0" i="0" u="none" strike="noStrike" cap="none" dirty="0" err="1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y_train_rf</a:t>
            </a:r>
            <a:r>
              <a:rPr lang="en-US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r>
              <a:rPr lang="en-US" b="0" i="0" u="none" strike="noStrike" cap="none" dirty="0" err="1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y_pred_rf</a:t>
            </a:r>
            <a:r>
              <a:rPr lang="en-US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 = </a:t>
            </a:r>
            <a:r>
              <a:rPr lang="en-US" b="0" i="0" u="none" strike="noStrike" cap="none" dirty="0" err="1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rf_model.predict</a:t>
            </a:r>
            <a:r>
              <a:rPr lang="en-US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-US" b="0" i="0" u="none" strike="noStrike" cap="none" dirty="0" err="1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X_test_rf</a:t>
            </a:r>
            <a:r>
              <a:rPr lang="en-US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lang="ru-RU" b="0" i="0" u="none" strike="noStrike" cap="none" dirty="0">
              <a:solidFill>
                <a:srgbClr val="0E2D6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endParaRPr lang="ru-RU" dirty="0">
              <a:solidFill>
                <a:srgbClr val="0E2D69"/>
              </a:solidFill>
            </a:endParaRP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endParaRPr lang="ru-RU" b="0" i="0" u="none" strike="noStrike" cap="none" dirty="0">
              <a:solidFill>
                <a:srgbClr val="0E2D6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endParaRPr lang="ru-RU" dirty="0">
              <a:solidFill>
                <a:srgbClr val="0E2D69"/>
              </a:solidFill>
            </a:endParaRP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endParaRPr lang="ru-RU" b="0" i="0" u="none" strike="noStrike" cap="none" dirty="0">
              <a:solidFill>
                <a:srgbClr val="0E2D6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endParaRPr lang="ru-RU" dirty="0">
              <a:solidFill>
                <a:srgbClr val="0E2D69"/>
              </a:solidFill>
            </a:endParaRP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endParaRPr lang="ru-RU" b="0" i="0" u="none" strike="noStrike" cap="none" dirty="0">
              <a:solidFill>
                <a:srgbClr val="0E2D6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endParaRPr lang="ru-RU" dirty="0">
              <a:solidFill>
                <a:srgbClr val="0E2D69"/>
              </a:solidFill>
            </a:endParaRP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endParaRPr lang="ru-RU" b="0" i="0" u="none" strike="noStrike" cap="none" dirty="0">
              <a:solidFill>
                <a:srgbClr val="0E2D6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endParaRPr b="0" i="0" u="none" strike="noStrike" cap="none" dirty="0">
              <a:solidFill>
                <a:srgbClr val="0E2D6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endParaRPr lang="ru-RU" b="0" i="0" u="none" strike="noStrike" cap="none" dirty="0">
              <a:solidFill>
                <a:srgbClr val="0E2D6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r>
              <a:rPr lang="ru-RU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📉 </a:t>
            </a:r>
            <a:r>
              <a:rPr lang="en-US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Random Forest with Log1p Target:</a:t>
            </a: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r>
              <a:rPr lang="en-US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MAPE:  0.5</a:t>
            </a: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r>
              <a:rPr lang="en-US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SMAPE  0.39</a:t>
            </a: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r>
              <a:rPr lang="en-US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MAE:   5.71</a:t>
            </a: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r>
              <a:rPr lang="en-US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RMSE:  6.86</a:t>
            </a: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r>
              <a:rPr lang="en-US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R²:    0.263</a:t>
            </a:r>
            <a:endParaRPr b="0" i="0" u="none" strike="noStrike" cap="none" dirty="0">
              <a:solidFill>
                <a:srgbClr val="0E2D6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endParaRPr sz="1600" b="0" i="0" u="none" strike="noStrike" cap="none" dirty="0">
              <a:solidFill>
                <a:srgbClr val="0E2D6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endParaRPr sz="1600" b="0" i="0" u="none" strike="noStrike" cap="none" dirty="0">
              <a:solidFill>
                <a:srgbClr val="0E2D6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endParaRPr sz="1600" b="0" i="0" u="none" strike="noStrike" cap="none" dirty="0">
              <a:solidFill>
                <a:srgbClr val="0E2D6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93700" marR="0" lvl="0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endParaRPr sz="1600" b="0" i="0" u="none" strike="noStrike" cap="none" dirty="0">
              <a:solidFill>
                <a:srgbClr val="0E2D6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8" name="Google Shape;318;p12"/>
          <p:cNvSpPr txBox="1"/>
          <p:nvPr/>
        </p:nvSpPr>
        <p:spPr>
          <a:xfrm>
            <a:off x="5830990" y="2007701"/>
            <a:ext cx="4192793" cy="313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noAutofit/>
          </a:bodyPr>
          <a:lstStyle/>
          <a:p>
            <a:pPr marL="39370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Char char="•"/>
            </a:pPr>
            <a:r>
              <a:rPr lang="ru-RU" sz="17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Random Forest GridSearchCV  </a:t>
            </a:r>
            <a:endParaRPr dirty="0"/>
          </a:p>
          <a:p>
            <a:pPr marL="10795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 dirty="0">
              <a:solidFill>
                <a:srgbClr val="0E2D6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r>
              <a:rPr lang="en-US" sz="1000" b="0" i="0" u="none" strike="noStrike" cap="none" dirty="0" err="1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y_train_rf_log</a:t>
            </a:r>
            <a:r>
              <a:rPr lang="en-US" sz="10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 = np.log1p(</a:t>
            </a:r>
            <a:r>
              <a:rPr lang="en-US" sz="1000" b="0" i="0" u="none" strike="noStrike" cap="none" dirty="0" err="1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y_train_rf</a:t>
            </a:r>
            <a:r>
              <a:rPr lang="en-US" sz="10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r>
              <a:rPr lang="en-US" sz="1000" b="0" i="0" u="none" strike="noStrike" cap="none" dirty="0" err="1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param_grid</a:t>
            </a:r>
            <a:r>
              <a:rPr lang="en-US" sz="10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 = {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    '</a:t>
            </a:r>
            <a:r>
              <a:rPr lang="en-US" sz="1000" b="0" i="0" u="none" strike="noStrike" cap="none" dirty="0" err="1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n_estimators</a:t>
            </a:r>
            <a:r>
              <a:rPr lang="en-US" sz="10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': [100, 200],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    '</a:t>
            </a:r>
            <a:r>
              <a:rPr lang="en-US" sz="1000" b="0" i="0" u="none" strike="noStrike" cap="none" dirty="0" err="1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max_depth</a:t>
            </a:r>
            <a:r>
              <a:rPr lang="en-US" sz="10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': [5, 10, None],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    '</a:t>
            </a:r>
            <a:r>
              <a:rPr lang="en-US" sz="1000" b="0" i="0" u="none" strike="noStrike" cap="none" dirty="0" err="1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min_samples_split</a:t>
            </a:r>
            <a:r>
              <a:rPr lang="en-US" sz="10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': [2, 5],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    '</a:t>
            </a:r>
            <a:r>
              <a:rPr lang="en-US" sz="1000" b="0" i="0" u="none" strike="noStrike" cap="none" dirty="0" err="1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min_samples_leaf</a:t>
            </a:r>
            <a:r>
              <a:rPr lang="en-US" sz="10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': [1, 2],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    '</a:t>
            </a:r>
            <a:r>
              <a:rPr lang="en-US" sz="1000" b="0" i="0" u="none" strike="noStrike" cap="none" dirty="0" err="1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max_features</a:t>
            </a:r>
            <a:r>
              <a:rPr lang="en-US" sz="10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': ['sqrt', 0.8]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rf = </a:t>
            </a:r>
            <a:r>
              <a:rPr lang="en-US" sz="1000" b="0" i="0" u="none" strike="noStrike" cap="none" dirty="0" err="1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RandomForestRegressor</a:t>
            </a:r>
            <a:r>
              <a:rPr lang="en-US" sz="10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-US" sz="1000" b="0" i="0" u="none" strike="noStrike" cap="none" dirty="0" err="1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random_state</a:t>
            </a:r>
            <a:r>
              <a:rPr lang="en-US" sz="10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=42, </a:t>
            </a:r>
            <a:r>
              <a:rPr lang="en-US" sz="1000" b="0" i="0" u="none" strike="noStrike" cap="none" dirty="0" err="1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n_jobs</a:t>
            </a:r>
            <a:r>
              <a:rPr lang="en-US" sz="10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=-1)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r>
              <a:rPr lang="en-US" sz="1000" b="0" i="0" u="none" strike="noStrike" cap="none" dirty="0" err="1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grid_search</a:t>
            </a:r>
            <a:r>
              <a:rPr lang="en-US" sz="10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 = GridSearchCV(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    estimator=rf,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    </a:t>
            </a:r>
            <a:r>
              <a:rPr lang="en-US" sz="1000" b="0" i="0" u="none" strike="noStrike" cap="none" dirty="0" err="1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param_grid</a:t>
            </a:r>
            <a:r>
              <a:rPr lang="en-US" sz="10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=</a:t>
            </a:r>
            <a:r>
              <a:rPr lang="en-US" sz="1000" b="0" i="0" u="none" strike="noStrike" cap="none" dirty="0" err="1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param_grid</a:t>
            </a:r>
            <a:r>
              <a:rPr lang="en-US" sz="10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,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    scoring='</a:t>
            </a:r>
            <a:r>
              <a:rPr lang="en-US" sz="1000" b="0" i="0" u="none" strike="noStrike" cap="none" dirty="0" err="1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neg_mean_absolute_error</a:t>
            </a:r>
            <a:r>
              <a:rPr lang="en-US" sz="10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',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    cv=3,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    verbose=1,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    </a:t>
            </a:r>
            <a:r>
              <a:rPr lang="en-US" sz="1000" b="0" i="0" u="none" strike="noStrike" cap="none" dirty="0" err="1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n_jobs</a:t>
            </a:r>
            <a:r>
              <a:rPr lang="en-US" sz="10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=-1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r>
              <a:rPr lang="en-US" sz="1000" b="0" i="0" u="none" strike="noStrike" cap="none" dirty="0" err="1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grid_search.fit</a:t>
            </a:r>
            <a:r>
              <a:rPr lang="en-US" sz="10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-US" sz="1000" b="0" i="0" u="none" strike="noStrike" cap="none" dirty="0" err="1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X_train_rf</a:t>
            </a:r>
            <a:r>
              <a:rPr lang="en-US" sz="10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000" b="0" i="0" u="none" strike="noStrike" cap="none" dirty="0" err="1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y_train_rf_log</a:t>
            </a:r>
            <a:r>
              <a:rPr lang="en-US" sz="10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r>
              <a:rPr lang="en-US" sz="1000" b="0" i="0" u="none" strike="noStrike" cap="none" dirty="0" err="1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grid_search.best_params</a:t>
            </a:r>
            <a:r>
              <a:rPr lang="en-US" sz="10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_, </a:t>
            </a:r>
            <a:r>
              <a:rPr lang="en-US" sz="1000" b="0" i="0" u="none" strike="noStrike" cap="none" dirty="0" err="1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grid_search.best_score_best_rf_log</a:t>
            </a:r>
            <a:r>
              <a:rPr lang="en-US" sz="10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 = </a:t>
            </a:r>
            <a:r>
              <a:rPr lang="en-US" sz="1000" b="0" i="0" u="none" strike="noStrike" cap="none" dirty="0" err="1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grid_search.best_estimator</a:t>
            </a:r>
            <a:r>
              <a:rPr lang="en-US" sz="10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_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r>
              <a:rPr lang="en-US" sz="1000" b="0" i="0" u="none" strike="noStrike" cap="none" dirty="0" err="1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y_pred_best_rf_log</a:t>
            </a:r>
            <a:r>
              <a:rPr lang="en-US" sz="10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 = </a:t>
            </a:r>
            <a:r>
              <a:rPr lang="en-US" sz="1000" b="0" i="0" u="none" strike="noStrike" cap="none" dirty="0" err="1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best_rf_log.predict</a:t>
            </a:r>
            <a:r>
              <a:rPr lang="en-US" sz="10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-US" sz="1000" b="0" i="0" u="none" strike="noStrike" cap="none" dirty="0" err="1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X_test_rf</a:t>
            </a:r>
            <a:r>
              <a:rPr lang="en-US" sz="10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r>
              <a:rPr lang="en-US" sz="1000" b="0" i="0" u="none" strike="noStrike" cap="none" dirty="0" err="1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y_pred_best_rf</a:t>
            </a:r>
            <a:r>
              <a:rPr lang="en-US" sz="10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 = np.expm1(</a:t>
            </a:r>
            <a:r>
              <a:rPr lang="en-US" sz="1000" b="0" i="0" u="none" strike="noStrike" cap="none" dirty="0" err="1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y_pred_best_rf_log</a:t>
            </a:r>
            <a:r>
              <a:rPr lang="en-US" sz="10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lang="ru-RU" sz="1000" b="0" i="0" u="none" strike="noStrike" cap="none" dirty="0">
              <a:solidFill>
                <a:srgbClr val="0E2D6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endParaRPr sz="800" b="0" i="0" u="none" strike="noStrike" cap="none" dirty="0">
              <a:solidFill>
                <a:srgbClr val="0E2D6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endParaRPr lang="ru-RU" sz="800" b="0" i="0" u="none" strike="noStrike" cap="none" dirty="0">
              <a:solidFill>
                <a:srgbClr val="0E2D6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endParaRPr sz="1600" b="0" i="0" u="none" strike="noStrike" cap="none" dirty="0">
              <a:solidFill>
                <a:srgbClr val="0E2D6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endParaRPr sz="1600" b="0" i="0" u="none" strike="noStrike" cap="none" dirty="0">
              <a:solidFill>
                <a:srgbClr val="0E2D6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0795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 dirty="0">
              <a:solidFill>
                <a:srgbClr val="0E2D6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endParaRPr sz="1600" b="0" i="0" u="none" strike="noStrike" cap="none" dirty="0">
              <a:solidFill>
                <a:srgbClr val="0E2D6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93700" marR="0" lvl="0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endParaRPr sz="1600" b="0" i="0" u="none" strike="noStrike" cap="none" dirty="0">
              <a:solidFill>
                <a:srgbClr val="0E2D6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Google Shape;298;p2">
            <a:extLst>
              <a:ext uri="{FF2B5EF4-FFF2-40B4-BE49-F238E27FC236}">
                <a16:creationId xmlns:a16="http://schemas.microsoft.com/office/drawing/2014/main" id="{592D05B8-B509-BB28-0637-F37F23C9F96C}"/>
              </a:ext>
            </a:extLst>
          </p:cNvPr>
          <p:cNvSpPr txBox="1"/>
          <p:nvPr/>
        </p:nvSpPr>
        <p:spPr>
          <a:xfrm>
            <a:off x="9317573" y="5410210"/>
            <a:ext cx="2609822" cy="135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r>
              <a:rPr lang="en-US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📉 Best Random Forest (GS):</a:t>
            </a: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r>
              <a:rPr lang="en-US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MAPE:  0.44</a:t>
            </a: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r>
              <a:rPr lang="en-US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SMAPE  0.33</a:t>
            </a: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r>
              <a:rPr lang="en-US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MAE:   4.99</a:t>
            </a: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r>
              <a:rPr lang="en-US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RMSE:  6.22</a:t>
            </a: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Font typeface="Arial"/>
              <a:buNone/>
            </a:pPr>
            <a:r>
              <a:rPr lang="en-US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R²:    0.393</a:t>
            </a:r>
            <a:endParaRPr lang="en-US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37551d80257_1_24"/>
          <p:cNvSpPr txBox="1">
            <a:spLocks noGrp="1"/>
          </p:cNvSpPr>
          <p:nvPr>
            <p:ph type="body" idx="1"/>
          </p:nvPr>
        </p:nvSpPr>
        <p:spPr>
          <a:xfrm>
            <a:off x="1143689" y="540904"/>
            <a:ext cx="19017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ru-RU"/>
              <a:t>Москва</a:t>
            </a:r>
            <a:endParaRPr/>
          </a:p>
        </p:txBody>
      </p:sp>
      <p:sp>
        <p:nvSpPr>
          <p:cNvPr id="324" name="Google Shape;324;g37551d80257_1_24"/>
          <p:cNvSpPr txBox="1">
            <a:spLocks noGrp="1"/>
          </p:cNvSpPr>
          <p:nvPr>
            <p:ph type="body" idx="2"/>
          </p:nvPr>
        </p:nvSpPr>
        <p:spPr>
          <a:xfrm>
            <a:off x="3459163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23 августа</a:t>
            </a:r>
            <a:endParaRPr/>
          </a:p>
        </p:txBody>
      </p:sp>
      <p:sp>
        <p:nvSpPr>
          <p:cNvPr id="325" name="Google Shape;325;g37551d80257_1_24"/>
          <p:cNvSpPr txBox="1">
            <a:spLocks noGrp="1"/>
          </p:cNvSpPr>
          <p:nvPr>
            <p:ph type="title"/>
          </p:nvPr>
        </p:nvSpPr>
        <p:spPr>
          <a:xfrm>
            <a:off x="585897" y="1447790"/>
            <a:ext cx="11058000" cy="7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-RU" dirty="0"/>
              <a:t>LSTM Sequence model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</a:pPr>
            <a:endParaRPr sz="1900" dirty="0">
              <a:solidFill>
                <a:srgbClr val="0E2D69"/>
              </a:solidFill>
            </a:endParaRPr>
          </a:p>
        </p:txBody>
      </p:sp>
      <p:sp>
        <p:nvSpPr>
          <p:cNvPr id="326" name="Google Shape;326;g37551d80257_1_24"/>
          <p:cNvSpPr txBox="1">
            <a:spLocks noGrp="1"/>
          </p:cNvSpPr>
          <p:nvPr>
            <p:ph type="body" idx="4"/>
          </p:nvPr>
        </p:nvSpPr>
        <p:spPr>
          <a:xfrm>
            <a:off x="6259892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2025</a:t>
            </a:r>
            <a:endParaRPr/>
          </a:p>
        </p:txBody>
      </p:sp>
      <p:sp>
        <p:nvSpPr>
          <p:cNvPr id="327" name="Google Shape;327;g37551d80257_1_24"/>
          <p:cNvSpPr txBox="1"/>
          <p:nvPr/>
        </p:nvSpPr>
        <p:spPr>
          <a:xfrm>
            <a:off x="548103" y="1945472"/>
            <a:ext cx="11058000" cy="37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model = </a:t>
            </a:r>
            <a:r>
              <a:rPr lang="en-US" sz="1700" b="0" i="0" u="none" strike="noStrike" cap="none" dirty="0" err="1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tf.keras.Sequential</a:t>
            </a:r>
            <a:r>
              <a:rPr lang="en-US" sz="17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()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700" b="0" i="0" u="none" strike="noStrike" cap="none" dirty="0" err="1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model.add</a:t>
            </a:r>
            <a:r>
              <a:rPr lang="en-US" sz="17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-US" sz="1700" b="0" i="0" u="none" strike="noStrike" cap="none" dirty="0" err="1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tf.keras.layers.LSTM</a:t>
            </a:r>
            <a:r>
              <a:rPr lang="en-US" sz="17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(32, activation='</a:t>
            </a:r>
            <a:r>
              <a:rPr lang="en-US" sz="1700" b="0" i="0" u="none" strike="noStrike" cap="none" dirty="0" err="1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relu</a:t>
            </a:r>
            <a:r>
              <a:rPr lang="en-US" sz="17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', </a:t>
            </a:r>
            <a:r>
              <a:rPr lang="en-US" sz="1700" b="0" i="0" u="none" strike="noStrike" cap="none" dirty="0" err="1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input_shape</a:t>
            </a:r>
            <a:r>
              <a:rPr lang="en-US" sz="17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=(</a:t>
            </a:r>
            <a:r>
              <a:rPr lang="en-US" sz="1700" b="0" i="0" u="none" strike="noStrike" cap="none" dirty="0" err="1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X_train_lstm.shape</a:t>
            </a:r>
            <a:r>
              <a:rPr lang="en-US" sz="17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[1], </a:t>
            </a:r>
            <a:r>
              <a:rPr lang="en-US" sz="1700" b="0" i="0" u="none" strike="noStrike" cap="none" dirty="0" err="1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X_train_lstm.shape</a:t>
            </a:r>
            <a:r>
              <a:rPr lang="en-US" sz="17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[2])))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700" b="0" i="0" u="none" strike="noStrike" cap="none" dirty="0" err="1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model.add</a:t>
            </a:r>
            <a:r>
              <a:rPr lang="en-US" sz="17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-US" sz="1700" b="0" i="0" u="none" strike="noStrike" cap="none" dirty="0" err="1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tf.keras.layers.Dense</a:t>
            </a:r>
            <a:r>
              <a:rPr lang="en-US" sz="17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(1, activation='</a:t>
            </a:r>
            <a:r>
              <a:rPr lang="en-US" sz="1700" b="0" i="0" u="none" strike="noStrike" cap="none" dirty="0" err="1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relu</a:t>
            </a:r>
            <a:r>
              <a:rPr lang="en-US" sz="17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'))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700" b="0" i="0" u="none" strike="noStrike" cap="none" dirty="0" err="1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model.compile</a:t>
            </a:r>
            <a:r>
              <a:rPr lang="en-US" sz="17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(optimizer='</a:t>
            </a:r>
            <a:r>
              <a:rPr lang="en-US" sz="1700" b="0" i="0" u="none" strike="noStrike" cap="none" dirty="0" err="1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adam</a:t>
            </a:r>
            <a:r>
              <a:rPr lang="en-US" sz="17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', loss='</a:t>
            </a:r>
            <a:r>
              <a:rPr lang="en-US" sz="1700" b="0" i="0" u="none" strike="noStrike" cap="none" dirty="0" err="1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mean_squared_error</a:t>
            </a:r>
            <a:r>
              <a:rPr lang="en-US" sz="17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’)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700" b="0" i="0" u="none" strike="noStrike" cap="none" dirty="0" err="1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model.fit</a:t>
            </a:r>
            <a:r>
              <a:rPr lang="en-US" sz="17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-US" sz="1700" b="0" i="0" u="none" strike="noStrike" cap="none" dirty="0" err="1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X_train_lstm</a:t>
            </a:r>
            <a:r>
              <a:rPr lang="en-US" sz="17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700" b="0" i="0" u="none" strike="noStrike" cap="none" dirty="0" err="1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y_train_lstm</a:t>
            </a:r>
            <a:r>
              <a:rPr lang="en-US" sz="17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, epochs=100,batch_size=32,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    callbacks=[</a:t>
            </a:r>
            <a:r>
              <a:rPr lang="en-US" sz="1700" b="0" i="0" u="none" strike="noStrike" cap="none" dirty="0" err="1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EarlyStopping</a:t>
            </a:r>
            <a:r>
              <a:rPr lang="en-US" sz="17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(patience=10, </a:t>
            </a:r>
            <a:r>
              <a:rPr lang="en-US" sz="1700" b="0" i="0" u="none" strike="noStrike" cap="none" dirty="0" err="1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restore_best_weights</a:t>
            </a:r>
            <a:r>
              <a:rPr lang="en-US" sz="17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=True)],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700" b="0" i="0" u="none" strike="noStrike" cap="none" dirty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rPr>
              <a:t>    verbose=1)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lang="en-US" sz="1700" b="0" i="0" u="none" strike="noStrike" cap="none" dirty="0">
              <a:solidFill>
                <a:srgbClr val="0E2D6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indent="-228600">
              <a:buClr>
                <a:srgbClr val="0E2D69"/>
              </a:buClr>
              <a:buSzPts val="1900"/>
            </a:pPr>
            <a:r>
              <a:rPr lang="pt-BR" dirty="0">
                <a:solidFill>
                  <a:srgbClr val="0E2D69"/>
                </a:solidFill>
              </a:rPr>
              <a:t>📉 LSTM Results: </a:t>
            </a:r>
          </a:p>
          <a:p>
            <a:pPr marL="457200" indent="-228600">
              <a:buClr>
                <a:srgbClr val="0E2D69"/>
              </a:buClr>
              <a:buSzPts val="1900"/>
            </a:pPr>
            <a:r>
              <a:rPr lang="pt-BR" dirty="0">
                <a:solidFill>
                  <a:srgbClr val="0E2D69"/>
                </a:solidFill>
              </a:rPr>
              <a:t>MAE: 7.25 </a:t>
            </a:r>
          </a:p>
          <a:p>
            <a:pPr marL="457200" indent="-228600">
              <a:buClr>
                <a:srgbClr val="0E2D69"/>
              </a:buClr>
              <a:buSzPts val="1900"/>
            </a:pPr>
            <a:r>
              <a:rPr lang="pt-BR" dirty="0">
                <a:solidFill>
                  <a:srgbClr val="0E2D69"/>
                </a:solidFill>
              </a:rPr>
              <a:t>RMSE: 10.24 </a:t>
            </a:r>
          </a:p>
          <a:p>
            <a:pPr marL="457200" indent="-228600">
              <a:buClr>
                <a:srgbClr val="0E2D69"/>
              </a:buClr>
              <a:buSzPts val="1900"/>
            </a:pPr>
            <a:r>
              <a:rPr lang="pt-BR" dirty="0">
                <a:solidFill>
                  <a:srgbClr val="0E2D69"/>
                </a:solidFill>
              </a:rPr>
              <a:t>R²: 0.053</a:t>
            </a:r>
            <a:endParaRPr lang="en-US" dirty="0">
              <a:solidFill>
                <a:srgbClr val="0E2D69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4538d8a32f_0_0"/>
          <p:cNvSpPr txBox="1">
            <a:spLocks noGrp="1"/>
          </p:cNvSpPr>
          <p:nvPr>
            <p:ph type="body" idx="1"/>
          </p:nvPr>
        </p:nvSpPr>
        <p:spPr>
          <a:xfrm>
            <a:off x="1143689" y="540904"/>
            <a:ext cx="19017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ru-RU"/>
              <a:t>Москва</a:t>
            </a:r>
            <a:endParaRPr/>
          </a:p>
        </p:txBody>
      </p:sp>
      <p:sp>
        <p:nvSpPr>
          <p:cNvPr id="180" name="Google Shape;180;g34538d8a32f_0_0"/>
          <p:cNvSpPr txBox="1">
            <a:spLocks noGrp="1"/>
          </p:cNvSpPr>
          <p:nvPr>
            <p:ph type="body" idx="2"/>
          </p:nvPr>
        </p:nvSpPr>
        <p:spPr>
          <a:xfrm>
            <a:off x="3459163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23 августа</a:t>
            </a:r>
            <a:endParaRPr/>
          </a:p>
        </p:txBody>
      </p:sp>
      <p:sp>
        <p:nvSpPr>
          <p:cNvPr id="181" name="Google Shape;181;g34538d8a32f_0_0"/>
          <p:cNvSpPr txBox="1">
            <a:spLocks noGrp="1"/>
          </p:cNvSpPr>
          <p:nvPr>
            <p:ph type="title"/>
          </p:nvPr>
        </p:nvSpPr>
        <p:spPr>
          <a:xfrm>
            <a:off x="585900" y="1447795"/>
            <a:ext cx="11058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ru-RU"/>
              <a:t>Основные положения</a:t>
            </a:r>
            <a:endParaRPr/>
          </a:p>
        </p:txBody>
      </p:sp>
      <p:sp>
        <p:nvSpPr>
          <p:cNvPr id="182" name="Google Shape;182;g34538d8a32f_0_0"/>
          <p:cNvSpPr txBox="1">
            <a:spLocks noGrp="1"/>
          </p:cNvSpPr>
          <p:nvPr>
            <p:ph type="body" idx="3"/>
          </p:nvPr>
        </p:nvSpPr>
        <p:spPr>
          <a:xfrm>
            <a:off x="585900" y="2039175"/>
            <a:ext cx="11058000" cy="40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</a:pPr>
            <a:r>
              <a:rPr lang="ru-RU" sz="1700" b="1">
                <a:solidFill>
                  <a:schemeClr val="dk1"/>
                </a:solidFill>
              </a:rPr>
              <a:t>Цель исследования: </a:t>
            </a:r>
            <a:r>
              <a:rPr lang="ru-RU" sz="1700">
                <a:solidFill>
                  <a:schemeClr val="dk1"/>
                </a:solidFill>
              </a:rPr>
              <a:t>Разработать надежную модель, предсказывающую продажи товаров, учитывающую сезонные колебания, наличие товаров на складе, цены и промоакции. Модель должна демонстрировать хорошую обобщающую способность как во времени, так и по категориям.</a:t>
            </a:r>
            <a:endParaRPr sz="17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</a:pPr>
            <a:endParaRPr sz="17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</a:pPr>
            <a:r>
              <a:rPr lang="ru-RU" sz="1700" b="1">
                <a:solidFill>
                  <a:schemeClr val="dk1"/>
                </a:solidFill>
              </a:rPr>
              <a:t>Предмет исследования:</a:t>
            </a:r>
            <a:r>
              <a:rPr lang="ru-RU" sz="1700">
                <a:solidFill>
                  <a:schemeClr val="dk1"/>
                </a:solidFill>
              </a:rPr>
              <a:t> Продажи товаров категории FMCG в регионах Польши</a:t>
            </a:r>
            <a:endParaRPr sz="17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</a:pPr>
            <a:br>
              <a:rPr lang="ru-RU" sz="1700">
                <a:solidFill>
                  <a:schemeClr val="dk1"/>
                </a:solidFill>
              </a:rPr>
            </a:br>
            <a:r>
              <a:rPr lang="ru-RU" sz="1700" b="1">
                <a:solidFill>
                  <a:schemeClr val="dk1"/>
                </a:solidFill>
              </a:rPr>
              <a:t>Подход:</a:t>
            </a:r>
            <a:endParaRPr sz="1700">
              <a:solidFill>
                <a:schemeClr val="dk1"/>
              </a:solidFill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ru-RU" sz="1700">
                <a:solidFill>
                  <a:schemeClr val="dk1"/>
                </a:solidFill>
              </a:rPr>
              <a:t>Разведывательный анализ (EDA)</a:t>
            </a:r>
            <a:endParaRPr sz="1700">
              <a:solidFill>
                <a:schemeClr val="dk1"/>
              </a:solidFill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ru-RU" sz="1700">
                <a:solidFill>
                  <a:schemeClr val="dk1"/>
                </a:solidFill>
              </a:rPr>
              <a:t>Предиктивный анализ</a:t>
            </a:r>
            <a:endParaRPr sz="1700">
              <a:solidFill>
                <a:schemeClr val="dk1"/>
              </a:solidFill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ru-RU" sz="1700">
                <a:solidFill>
                  <a:schemeClr val="dk1"/>
                </a:solidFill>
              </a:rPr>
              <a:t>Предложения по дальнейшему развитию исследования</a:t>
            </a:r>
            <a:endParaRPr sz="17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</a:pPr>
            <a:endParaRPr sz="17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</a:pPr>
            <a:r>
              <a:rPr lang="ru-RU" sz="1700">
                <a:solidFill>
                  <a:schemeClr val="dk1"/>
                </a:solidFill>
              </a:rPr>
              <a:t>Результаты исследования могут быть полезны при планировании продаж, управлении запасами и организации маркетинговый акций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83" name="Google Shape;183;g34538d8a32f_0_0"/>
          <p:cNvSpPr txBox="1">
            <a:spLocks noGrp="1"/>
          </p:cNvSpPr>
          <p:nvPr>
            <p:ph type="body" idx="4"/>
          </p:nvPr>
        </p:nvSpPr>
        <p:spPr>
          <a:xfrm>
            <a:off x="6259892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2025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7"/>
          <p:cNvSpPr txBox="1">
            <a:spLocks noGrp="1"/>
          </p:cNvSpPr>
          <p:nvPr>
            <p:ph type="body" idx="1"/>
          </p:nvPr>
        </p:nvSpPr>
        <p:spPr>
          <a:xfrm>
            <a:off x="1143689" y="540904"/>
            <a:ext cx="19017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ru-RU"/>
              <a:t>Москва</a:t>
            </a:r>
            <a:endParaRPr/>
          </a:p>
        </p:txBody>
      </p:sp>
      <p:sp>
        <p:nvSpPr>
          <p:cNvPr id="342" name="Google Shape;342;p7"/>
          <p:cNvSpPr txBox="1">
            <a:spLocks noGrp="1"/>
          </p:cNvSpPr>
          <p:nvPr>
            <p:ph type="body" idx="2"/>
          </p:nvPr>
        </p:nvSpPr>
        <p:spPr>
          <a:xfrm>
            <a:off x="3459163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23 августа</a:t>
            </a:r>
            <a:endParaRPr/>
          </a:p>
        </p:txBody>
      </p:sp>
      <p:sp>
        <p:nvSpPr>
          <p:cNvPr id="343" name="Google Shape;343;p7"/>
          <p:cNvSpPr txBox="1">
            <a:spLocks noGrp="1"/>
          </p:cNvSpPr>
          <p:nvPr>
            <p:ph type="title"/>
          </p:nvPr>
        </p:nvSpPr>
        <p:spPr>
          <a:xfrm>
            <a:off x="585897" y="1447790"/>
            <a:ext cx="11058000" cy="7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ru-RU"/>
              <a:t>Результаты исследования</a:t>
            </a:r>
            <a:endParaRPr/>
          </a:p>
        </p:txBody>
      </p:sp>
      <p:sp>
        <p:nvSpPr>
          <p:cNvPr id="344" name="Google Shape;344;p7"/>
          <p:cNvSpPr txBox="1">
            <a:spLocks noGrp="1"/>
          </p:cNvSpPr>
          <p:nvPr>
            <p:ph type="body" idx="4"/>
          </p:nvPr>
        </p:nvSpPr>
        <p:spPr>
          <a:xfrm>
            <a:off x="6259892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2025</a:t>
            </a:r>
            <a:endParaRPr/>
          </a:p>
        </p:txBody>
      </p:sp>
      <p:graphicFrame>
        <p:nvGraphicFramePr>
          <p:cNvPr id="345" name="Google Shape;345;p7"/>
          <p:cNvGraphicFramePr/>
          <p:nvPr/>
        </p:nvGraphicFramePr>
        <p:xfrm>
          <a:off x="1143689" y="1899920"/>
          <a:ext cx="8128000" cy="3992970"/>
        </p:xfrm>
        <a:graphic>
          <a:graphicData uri="http://schemas.openxmlformats.org/drawingml/2006/table">
            <a:tbl>
              <a:tblPr firstRow="1" bandRow="1">
                <a:noFill/>
                <a:tableStyleId>{26496938-7C1A-40F1-ADF7-C599185293EC}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 sz="1400" u="none" strike="noStrike" cap="none"/>
                        <a:t>Вариант модели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 sz="1400" u="none" strike="noStrike" cap="none"/>
                        <a:t>MAE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 sz="1400" u="none" strike="noStrike" cap="none"/>
                        <a:t>RMSE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 sz="1400" u="none" strike="noStrike" cap="none"/>
                        <a:t>R^2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 sz="1400" u="none" strike="noStrike" cap="none"/>
                        <a:t>Наивный прогноз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 sz="1400" u="none" strike="noStrike" cap="none"/>
                        <a:t>10.86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 sz="1400" b="0" u="none" strike="noStrike" cap="none">
                          <a:solidFill>
                            <a:schemeClr val="dk1"/>
                          </a:solidFill>
                        </a:rPr>
                        <a:t>15.24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 sz="1400" b="0" u="none" strike="noStrike" cap="none">
                          <a:solidFill>
                            <a:schemeClr val="dk1"/>
                          </a:solidFill>
                        </a:rPr>
                        <a:t>-0.674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 sz="1400" u="none" strike="noStrike" cap="none" dirty="0"/>
                        <a:t>LightGBM </a:t>
                      </a:r>
                      <a:r>
                        <a:rPr lang="ru-RU" sz="1400" u="none" strike="noStrike" cap="none" dirty="0" err="1"/>
                        <a:t>Regressor</a:t>
                      </a:r>
                      <a:endParaRPr sz="14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/>
                        <a:t>3.54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/>
                        <a:t>5.00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 sz="1400" b="0" u="none" strike="noStrike" cap="none">
                          <a:solidFill>
                            <a:schemeClr val="dk1"/>
                          </a:solidFill>
                        </a:rPr>
                        <a:t>0.</a:t>
                      </a:r>
                      <a:r>
                        <a:rPr lang="ru-RU"/>
                        <a:t>774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 sz="1400" b="0" u="none" strike="noStrike" cap="none" dirty="0">
                          <a:solidFill>
                            <a:schemeClr val="dk1"/>
                          </a:solidFill>
                        </a:rPr>
                        <a:t>LightGBM </a:t>
                      </a:r>
                      <a:r>
                        <a:rPr lang="ru-RU" sz="1400" b="0" u="none" strike="noStrike" cap="none" dirty="0" err="1">
                          <a:solidFill>
                            <a:schemeClr val="dk1"/>
                          </a:solidFill>
                        </a:rPr>
                        <a:t>Extended</a:t>
                      </a:r>
                      <a:endParaRPr sz="1400" b="0" i="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/>
                        <a:t>3.57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/>
                        <a:t>5.03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 sz="1400" b="0" u="none" strike="noStrike" cap="none">
                          <a:solidFill>
                            <a:schemeClr val="dk1"/>
                          </a:solidFill>
                        </a:rPr>
                        <a:t>0.</a:t>
                      </a:r>
                      <a:r>
                        <a:rPr lang="ru-RU"/>
                        <a:t>771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 sz="1400" b="0" u="none" strike="noStrike" cap="none" dirty="0">
                          <a:solidFill>
                            <a:schemeClr val="dk1"/>
                          </a:solidFill>
                        </a:rPr>
                        <a:t>LightGBM </a:t>
                      </a:r>
                      <a:r>
                        <a:rPr lang="ru-RU" sz="1400" b="0" u="none" strike="noStrike" cap="none" dirty="0" err="1">
                          <a:solidFill>
                            <a:schemeClr val="dk1"/>
                          </a:solidFill>
                        </a:rPr>
                        <a:t>Extended</a:t>
                      </a:r>
                      <a:r>
                        <a:rPr lang="ru-RU" sz="1400" b="0" u="none" strike="noStrike" cap="none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lang="ru-RU" sz="1400" b="0" u="none" strike="noStrike" cap="none" dirty="0" err="1">
                          <a:solidFill>
                            <a:schemeClr val="dk1"/>
                          </a:solidFill>
                        </a:rPr>
                        <a:t>Log-Transformed</a:t>
                      </a:r>
                      <a:r>
                        <a:rPr lang="ru-RU" sz="1400" b="0" u="none" strike="noStrike" cap="none" dirty="0">
                          <a:solidFill>
                            <a:schemeClr val="dk1"/>
                          </a:solidFill>
                        </a:rPr>
                        <a:t> Target</a:t>
                      </a:r>
                      <a:endParaRPr sz="1400" b="0" i="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/>
                        <a:t>3.38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/>
                        <a:t>4.85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 sz="1400" b="0" u="none" strike="noStrike" cap="none">
                          <a:solidFill>
                            <a:schemeClr val="dk1"/>
                          </a:solidFill>
                        </a:rPr>
                        <a:t>0.</a:t>
                      </a:r>
                      <a:r>
                        <a:rPr lang="ru-RU"/>
                        <a:t>788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 sz="1400" b="0" u="none" strike="noStrike" cap="none" dirty="0">
                          <a:solidFill>
                            <a:schemeClr val="dk1"/>
                          </a:solidFill>
                        </a:rPr>
                        <a:t>LightGBM+avg_by_channel_region</a:t>
                      </a:r>
                      <a:endParaRPr sz="1400" b="0" i="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/>
                        <a:t>2.78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/>
                        <a:t>3.99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 sz="1400" b="0" u="none" strike="noStrike" cap="none">
                          <a:solidFill>
                            <a:schemeClr val="dk1"/>
                          </a:solidFill>
                        </a:rPr>
                        <a:t>0.</a:t>
                      </a:r>
                      <a:r>
                        <a:rPr lang="ru-RU"/>
                        <a:t>751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 sz="1400" b="0" u="none" strike="noStrike" cap="none" dirty="0">
                          <a:solidFill>
                            <a:schemeClr val="dk1"/>
                          </a:solidFill>
                        </a:rPr>
                        <a:t>Random Forest</a:t>
                      </a:r>
                      <a:endParaRPr sz="1400" b="0" i="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/>
                        <a:t>5.71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/>
                        <a:t>6.86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 sz="1400" b="0" u="none" strike="noStrike" cap="none">
                          <a:solidFill>
                            <a:schemeClr val="dk1"/>
                          </a:solidFill>
                        </a:rPr>
                        <a:t>0.2</a:t>
                      </a:r>
                      <a:r>
                        <a:rPr lang="ru-RU"/>
                        <a:t>63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 sz="1400" b="0" u="none" strike="noStrike" cap="none">
                          <a:solidFill>
                            <a:schemeClr val="dk1"/>
                          </a:solidFill>
                        </a:rPr>
                        <a:t>RF GridSearchCV</a:t>
                      </a:r>
                      <a:endParaRPr sz="1400" b="0" i="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 sz="1400" b="0" u="none" strike="noStrike" cap="none">
                          <a:solidFill>
                            <a:schemeClr val="dk1"/>
                          </a:solidFill>
                        </a:rPr>
                        <a:t>4.</a:t>
                      </a:r>
                      <a:r>
                        <a:rPr lang="ru-RU"/>
                        <a:t>99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 sz="1400" b="0" u="none" strike="noStrike" cap="none">
                          <a:solidFill>
                            <a:schemeClr val="dk1"/>
                          </a:solidFill>
                        </a:rPr>
                        <a:t>6.</a:t>
                      </a:r>
                      <a:r>
                        <a:rPr lang="ru-RU"/>
                        <a:t>22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 sz="1400" b="0" u="none" strike="noStrike" cap="none">
                          <a:solidFill>
                            <a:schemeClr val="dk1"/>
                          </a:solidFill>
                        </a:rPr>
                        <a:t>0.3</a:t>
                      </a:r>
                      <a:r>
                        <a:rPr lang="ru-RU"/>
                        <a:t>93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 sz="1400" b="0" u="none" strike="noStrike" cap="none" dirty="0">
                          <a:solidFill>
                            <a:schemeClr val="dk1"/>
                          </a:solidFill>
                        </a:rPr>
                        <a:t>LSTM Sequence model</a:t>
                      </a:r>
                      <a:endParaRPr sz="1400" b="0" i="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/>
                        <a:t>7.38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/>
                        <a:t>10.35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 dirty="0"/>
                        <a:t>0.032</a:t>
                      </a:r>
                      <a:endParaRPr sz="1400" u="none" strike="noStrike" cap="none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2" name="Овал 1">
            <a:extLst>
              <a:ext uri="{FF2B5EF4-FFF2-40B4-BE49-F238E27FC236}">
                <a16:creationId xmlns:a16="http://schemas.microsoft.com/office/drawing/2014/main" id="{71360718-0FA9-982D-E2DD-7AB7000E86B5}"/>
              </a:ext>
            </a:extLst>
          </p:cNvPr>
          <p:cNvSpPr/>
          <p:nvPr/>
        </p:nvSpPr>
        <p:spPr>
          <a:xfrm>
            <a:off x="3137660" y="4163440"/>
            <a:ext cx="643005" cy="25291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C42D3D9E-215D-3FB1-B314-AB17BC591F6D}"/>
              </a:ext>
            </a:extLst>
          </p:cNvPr>
          <p:cNvSpPr/>
          <p:nvPr/>
        </p:nvSpPr>
        <p:spPr>
          <a:xfrm>
            <a:off x="1143689" y="4095346"/>
            <a:ext cx="8128000" cy="53786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CDE36A4A-2C49-B39A-DD8A-4CF946EA5F5B}"/>
              </a:ext>
            </a:extLst>
          </p:cNvPr>
          <p:cNvSpPr/>
          <p:nvPr/>
        </p:nvSpPr>
        <p:spPr>
          <a:xfrm>
            <a:off x="5165384" y="4163440"/>
            <a:ext cx="643005" cy="25291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8"/>
          <p:cNvSpPr txBox="1">
            <a:spLocks noGrp="1"/>
          </p:cNvSpPr>
          <p:nvPr>
            <p:ph type="body" idx="1"/>
          </p:nvPr>
        </p:nvSpPr>
        <p:spPr>
          <a:xfrm>
            <a:off x="1143689" y="540904"/>
            <a:ext cx="19017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ru-RU"/>
              <a:t>Москва</a:t>
            </a:r>
            <a:endParaRPr/>
          </a:p>
        </p:txBody>
      </p:sp>
      <p:sp>
        <p:nvSpPr>
          <p:cNvPr id="351" name="Google Shape;351;p8"/>
          <p:cNvSpPr txBox="1">
            <a:spLocks noGrp="1"/>
          </p:cNvSpPr>
          <p:nvPr>
            <p:ph type="body" idx="2"/>
          </p:nvPr>
        </p:nvSpPr>
        <p:spPr>
          <a:xfrm>
            <a:off x="3459163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23 августа</a:t>
            </a:r>
            <a:endParaRPr/>
          </a:p>
        </p:txBody>
      </p:sp>
      <p:sp>
        <p:nvSpPr>
          <p:cNvPr id="352" name="Google Shape;352;p8"/>
          <p:cNvSpPr txBox="1">
            <a:spLocks noGrp="1"/>
          </p:cNvSpPr>
          <p:nvPr>
            <p:ph type="title"/>
          </p:nvPr>
        </p:nvSpPr>
        <p:spPr>
          <a:xfrm>
            <a:off x="585897" y="1447790"/>
            <a:ext cx="11058000" cy="7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ru-RU"/>
              <a:t>Результаты исследования</a:t>
            </a:r>
            <a:endParaRPr/>
          </a:p>
        </p:txBody>
      </p:sp>
      <p:sp>
        <p:nvSpPr>
          <p:cNvPr id="353" name="Google Shape;353;p8"/>
          <p:cNvSpPr txBox="1">
            <a:spLocks noGrp="1"/>
          </p:cNvSpPr>
          <p:nvPr>
            <p:ph type="body" idx="4"/>
          </p:nvPr>
        </p:nvSpPr>
        <p:spPr>
          <a:xfrm>
            <a:off x="6259892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2025</a:t>
            </a:r>
            <a:endParaRPr/>
          </a:p>
        </p:txBody>
      </p:sp>
      <p:pic>
        <p:nvPicPr>
          <p:cNvPr id="3" name="Рисунок 2" descr="Изображение выглядит как текст, снимок экрана, График, линия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A2359455-960A-F79F-1269-6E2758BA0D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187" y="2052464"/>
            <a:ext cx="4437082" cy="2144198"/>
          </a:xfrm>
          <a:prstGeom prst="rect">
            <a:avLst/>
          </a:prstGeom>
        </p:spPr>
      </p:pic>
      <p:pic>
        <p:nvPicPr>
          <p:cNvPr id="5" name="Рисунок 4" descr="Изображение выглядит как текст, снимок экрана, График, диаграмма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5771F90C-06DA-57AB-C0F5-854FC7A575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1376" y="2085893"/>
            <a:ext cx="4257032" cy="2077341"/>
          </a:xfrm>
          <a:prstGeom prst="rect">
            <a:avLst/>
          </a:prstGeom>
        </p:spPr>
      </p:pic>
      <p:pic>
        <p:nvPicPr>
          <p:cNvPr id="7" name="Рисунок 6" descr="Изображение выглядит как снимок экрана, График, линия, текст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ED764767-AB3A-02FC-814D-523A834AFC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29531" y="4196662"/>
            <a:ext cx="6522187" cy="2317802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34538d8a32f_0_72"/>
          <p:cNvSpPr txBox="1">
            <a:spLocks noGrp="1"/>
          </p:cNvSpPr>
          <p:nvPr>
            <p:ph type="body" idx="1"/>
          </p:nvPr>
        </p:nvSpPr>
        <p:spPr>
          <a:xfrm>
            <a:off x="1143689" y="540904"/>
            <a:ext cx="19017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ru-RU"/>
              <a:t>Москва</a:t>
            </a:r>
            <a:endParaRPr/>
          </a:p>
        </p:txBody>
      </p:sp>
      <p:sp>
        <p:nvSpPr>
          <p:cNvPr id="375" name="Google Shape;375;g34538d8a32f_0_72"/>
          <p:cNvSpPr txBox="1">
            <a:spLocks noGrp="1"/>
          </p:cNvSpPr>
          <p:nvPr>
            <p:ph type="body" idx="2"/>
          </p:nvPr>
        </p:nvSpPr>
        <p:spPr>
          <a:xfrm>
            <a:off x="3459163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23 августа</a:t>
            </a:r>
            <a:endParaRPr/>
          </a:p>
        </p:txBody>
      </p:sp>
      <p:sp>
        <p:nvSpPr>
          <p:cNvPr id="376" name="Google Shape;376;g34538d8a32f_0_72"/>
          <p:cNvSpPr txBox="1">
            <a:spLocks noGrp="1"/>
          </p:cNvSpPr>
          <p:nvPr>
            <p:ph type="title"/>
          </p:nvPr>
        </p:nvSpPr>
        <p:spPr>
          <a:xfrm>
            <a:off x="585897" y="1447790"/>
            <a:ext cx="11058000" cy="7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ru-RU"/>
              <a:t>Выводы</a:t>
            </a:r>
            <a:endParaRPr/>
          </a:p>
        </p:txBody>
      </p:sp>
      <p:sp>
        <p:nvSpPr>
          <p:cNvPr id="377" name="Google Shape;377;g34538d8a32f_0_72"/>
          <p:cNvSpPr txBox="1">
            <a:spLocks noGrp="1"/>
          </p:cNvSpPr>
          <p:nvPr>
            <p:ph type="body" idx="3"/>
          </p:nvPr>
        </p:nvSpPr>
        <p:spPr>
          <a:xfrm>
            <a:off x="567000" y="2052116"/>
            <a:ext cx="11058000" cy="37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noAutofit/>
          </a:bodyPr>
          <a:lstStyle/>
          <a:p>
            <a:pPr marL="457200" marR="0" lvl="0" indent="-3492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Char char="●"/>
            </a:pPr>
            <a:r>
              <a:rPr lang="ru-RU" sz="1900" dirty="0"/>
              <a:t>Предсказанные моделями значения в разной степени отражают тенденции продаж</a:t>
            </a:r>
          </a:p>
          <a:p>
            <a:pPr marL="457200" marR="0" lvl="0" indent="-3492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Char char="●"/>
            </a:pPr>
            <a:r>
              <a:rPr lang="ru-RU" sz="1900" dirty="0"/>
              <a:t>Лучшую производительность среди примененных показала модель вида LightGBM</a:t>
            </a:r>
          </a:p>
          <a:p>
            <a:pPr marL="457200" lvl="0" indent="-349250" algn="l" rtl="0">
              <a:spcBef>
                <a:spcPts val="1000"/>
              </a:spcBef>
              <a:spcAft>
                <a:spcPts val="0"/>
              </a:spcAft>
              <a:buSzPts val="1900"/>
              <a:buChar char="●"/>
            </a:pPr>
            <a:r>
              <a:rPr lang="ru-RU" sz="1900" dirty="0"/>
              <a:t>Лучший результат среди моделей LightGBM  - у модели с дополнительным параметром </a:t>
            </a:r>
            <a:r>
              <a:rPr lang="ru-RU" sz="1900" dirty="0" err="1"/>
              <a:t>avg_by_channel_region</a:t>
            </a:r>
            <a:r>
              <a:rPr lang="ru-RU" sz="1700" dirty="0"/>
              <a:t> </a:t>
            </a:r>
          </a:p>
          <a:p>
            <a:pPr marL="457200" lvl="0" indent="-349250" algn="l" rtl="0">
              <a:spcBef>
                <a:spcPts val="1000"/>
              </a:spcBef>
              <a:spcAft>
                <a:spcPts val="0"/>
              </a:spcAft>
              <a:buSzPts val="1900"/>
              <a:buChar char="●"/>
            </a:pPr>
            <a:r>
              <a:rPr lang="ru-RU" sz="1900" dirty="0"/>
              <a:t>Худший результат – у наивного прогноза и </a:t>
            </a:r>
            <a:r>
              <a:rPr lang="en-US" sz="1900" dirty="0"/>
              <a:t>LSTM</a:t>
            </a:r>
            <a:endParaRPr lang="ru-RU" sz="1900" dirty="0"/>
          </a:p>
          <a:p>
            <a:pPr marL="457200" lvl="0" indent="-349250" algn="l" rtl="0">
              <a:spcBef>
                <a:spcPts val="1000"/>
              </a:spcBef>
              <a:spcAft>
                <a:spcPts val="0"/>
              </a:spcAft>
              <a:buSzPts val="1900"/>
              <a:buChar char="●"/>
            </a:pPr>
            <a:r>
              <a:rPr lang="ru-RU" sz="1900" dirty="0"/>
              <a:t>Чтобы исключить отрицательные значения в прогнозных данных модели </a:t>
            </a:r>
            <a:r>
              <a:rPr lang="en-US" sz="1900" dirty="0"/>
              <a:t>LSTM</a:t>
            </a:r>
            <a:r>
              <a:rPr lang="ru-RU" sz="1900" dirty="0"/>
              <a:t> необходимо использовать функцию активации ReLU (Rectified Linear Unit) в последнем слое модели</a:t>
            </a:r>
          </a:p>
          <a:p>
            <a:pPr marL="10795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</a:pPr>
            <a:br>
              <a:rPr lang="ru-RU" sz="1900" dirty="0"/>
            </a:br>
            <a:endParaRPr sz="1900" dirty="0"/>
          </a:p>
        </p:txBody>
      </p:sp>
      <p:sp>
        <p:nvSpPr>
          <p:cNvPr id="378" name="Google Shape;378;g34538d8a32f_0_72"/>
          <p:cNvSpPr txBox="1">
            <a:spLocks noGrp="1"/>
          </p:cNvSpPr>
          <p:nvPr>
            <p:ph type="body" idx="4"/>
          </p:nvPr>
        </p:nvSpPr>
        <p:spPr>
          <a:xfrm>
            <a:off x="6259892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2025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375733f88b8_1_0"/>
          <p:cNvSpPr txBox="1">
            <a:spLocks noGrp="1"/>
          </p:cNvSpPr>
          <p:nvPr>
            <p:ph type="body" idx="1"/>
          </p:nvPr>
        </p:nvSpPr>
        <p:spPr>
          <a:xfrm>
            <a:off x="1143689" y="540904"/>
            <a:ext cx="19017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ru-RU"/>
              <a:t>Москва</a:t>
            </a:r>
            <a:endParaRPr/>
          </a:p>
        </p:txBody>
      </p:sp>
      <p:sp>
        <p:nvSpPr>
          <p:cNvPr id="384" name="Google Shape;384;g375733f88b8_1_0"/>
          <p:cNvSpPr txBox="1">
            <a:spLocks noGrp="1"/>
          </p:cNvSpPr>
          <p:nvPr>
            <p:ph type="body" idx="2"/>
          </p:nvPr>
        </p:nvSpPr>
        <p:spPr>
          <a:xfrm>
            <a:off x="3459163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23 августа</a:t>
            </a:r>
            <a:endParaRPr/>
          </a:p>
        </p:txBody>
      </p:sp>
      <p:sp>
        <p:nvSpPr>
          <p:cNvPr id="385" name="Google Shape;385;g375733f88b8_1_0"/>
          <p:cNvSpPr txBox="1">
            <a:spLocks noGrp="1"/>
          </p:cNvSpPr>
          <p:nvPr>
            <p:ph type="title"/>
          </p:nvPr>
        </p:nvSpPr>
        <p:spPr>
          <a:xfrm>
            <a:off x="585897" y="1447790"/>
            <a:ext cx="11058000" cy="7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ru-RU"/>
              <a:t>Продолжение исследования</a:t>
            </a:r>
            <a:endParaRPr/>
          </a:p>
        </p:txBody>
      </p:sp>
      <p:sp>
        <p:nvSpPr>
          <p:cNvPr id="386" name="Google Shape;386;g375733f88b8_1_0"/>
          <p:cNvSpPr txBox="1">
            <a:spLocks noGrp="1"/>
          </p:cNvSpPr>
          <p:nvPr>
            <p:ph type="body" idx="3"/>
          </p:nvPr>
        </p:nvSpPr>
        <p:spPr>
          <a:xfrm>
            <a:off x="567000" y="2052116"/>
            <a:ext cx="11058000" cy="37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noAutofit/>
          </a:bodyPr>
          <a:lstStyle/>
          <a:p>
            <a:pPr marL="457200" marR="0" lvl="0" indent="-3492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Char char="●"/>
            </a:pPr>
            <a:r>
              <a:rPr lang="ru-RU" sz="1900" dirty="0"/>
              <a:t>Изменить глубину прогноза до еженедельных и ежеквартальных продаж.</a:t>
            </a:r>
          </a:p>
          <a:p>
            <a:pPr indent="-349250">
              <a:spcBef>
                <a:spcPts val="1000"/>
              </a:spcBef>
              <a:buSzPts val="1900"/>
              <a:buFont typeface="Arial"/>
              <a:buChar char="●"/>
            </a:pPr>
            <a:r>
              <a:rPr lang="ru-RU" sz="1900" dirty="0"/>
              <a:t>Для улучшения качества прогноза </a:t>
            </a:r>
            <a:r>
              <a:rPr lang="en-US" sz="1900" dirty="0"/>
              <a:t>LSTM </a:t>
            </a:r>
            <a:r>
              <a:rPr lang="ru-RU" sz="1900" dirty="0"/>
              <a:t>более детально подбирать параметры модели</a:t>
            </a:r>
            <a:endParaRPr sz="1900" dirty="0"/>
          </a:p>
          <a:p>
            <a:pPr marL="457200" marR="0" lvl="0" indent="-3492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Char char="●"/>
            </a:pPr>
            <a:r>
              <a:rPr lang="ru-RU" sz="1900" dirty="0"/>
              <a:t>Применить гибридные модели, которые основаны на усредненных предсказаниях ранее используемых мной моделей.</a:t>
            </a:r>
            <a:endParaRPr sz="1900" dirty="0"/>
          </a:p>
          <a:p>
            <a:pPr marL="457200" marR="0" lvl="0" indent="-3492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Char char="●"/>
            </a:pPr>
            <a:r>
              <a:rPr lang="ru-RU" sz="1900" dirty="0"/>
              <a:t>Использовать возможности библиотеки Prophet для прогнозирования (Sean J. Taylor, Benjamin Letham</a:t>
            </a:r>
            <a:r>
              <a:rPr lang="ru-RU" sz="1900" i="1" dirty="0">
                <a:solidFill>
                  <a:srgbClr val="333333"/>
                </a:solidFill>
                <a:highlight>
                  <a:srgbClr val="FFFFFF"/>
                </a:highlight>
              </a:rPr>
              <a:t> </a:t>
            </a:r>
            <a:r>
              <a:rPr lang="ru-RU" sz="1900" i="1" dirty="0">
                <a:solidFill>
                  <a:srgbClr val="548EAA"/>
                </a:solidFill>
                <a:highlight>
                  <a:srgbClr val="FFFFFF"/>
                </a:highlight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"Forecasting at scale"</a:t>
            </a:r>
            <a:r>
              <a:rPr lang="ru-RU" sz="1900" dirty="0">
                <a:solidFill>
                  <a:srgbClr val="333333"/>
                </a:solidFill>
                <a:highlight>
                  <a:srgbClr val="FFFFFF"/>
                </a:highlight>
              </a:rPr>
              <a:t> </a:t>
            </a:r>
            <a:r>
              <a:rPr lang="ru-RU" sz="1900" dirty="0"/>
              <a:t>)</a:t>
            </a:r>
            <a:endParaRPr sz="1900" dirty="0"/>
          </a:p>
          <a:p>
            <a:pPr marL="457200" marR="0" lvl="0" indent="-3492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Char char="●"/>
            </a:pPr>
            <a:r>
              <a:rPr lang="ru-RU" sz="1900" dirty="0"/>
              <a:t>Выполнить прескриптивный анализ, используя машинное обучение с подкреплением (RL), для автоматизации процесса принятия решений на основе созданных прогнозов</a:t>
            </a:r>
            <a:endParaRPr sz="1900" dirty="0"/>
          </a:p>
        </p:txBody>
      </p:sp>
      <p:sp>
        <p:nvSpPr>
          <p:cNvPr id="387" name="Google Shape;387;g375733f88b8_1_0"/>
          <p:cNvSpPr txBox="1">
            <a:spLocks noGrp="1"/>
          </p:cNvSpPr>
          <p:nvPr>
            <p:ph type="body" idx="4"/>
          </p:nvPr>
        </p:nvSpPr>
        <p:spPr>
          <a:xfrm>
            <a:off x="6259892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2025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454dc2d213_7_14"/>
          <p:cNvSpPr txBox="1">
            <a:spLocks noGrp="1"/>
          </p:cNvSpPr>
          <p:nvPr>
            <p:ph type="body" idx="1"/>
          </p:nvPr>
        </p:nvSpPr>
        <p:spPr>
          <a:xfrm>
            <a:off x="1143689" y="540904"/>
            <a:ext cx="19017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ru-RU"/>
              <a:t>Москва</a:t>
            </a:r>
            <a:endParaRPr/>
          </a:p>
        </p:txBody>
      </p:sp>
      <p:sp>
        <p:nvSpPr>
          <p:cNvPr id="189" name="Google Shape;189;g3454dc2d213_7_14"/>
          <p:cNvSpPr txBox="1">
            <a:spLocks noGrp="1"/>
          </p:cNvSpPr>
          <p:nvPr>
            <p:ph type="body" idx="2"/>
          </p:nvPr>
        </p:nvSpPr>
        <p:spPr>
          <a:xfrm>
            <a:off x="3459163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23 августа</a:t>
            </a:r>
            <a:endParaRPr/>
          </a:p>
        </p:txBody>
      </p:sp>
      <p:sp>
        <p:nvSpPr>
          <p:cNvPr id="190" name="Google Shape;190;g3454dc2d213_7_14"/>
          <p:cNvSpPr txBox="1">
            <a:spLocks noGrp="1"/>
          </p:cNvSpPr>
          <p:nvPr>
            <p:ph type="body" idx="4"/>
          </p:nvPr>
        </p:nvSpPr>
        <p:spPr>
          <a:xfrm>
            <a:off x="6259892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2025</a:t>
            </a:r>
            <a:endParaRPr/>
          </a:p>
        </p:txBody>
      </p:sp>
      <p:sp>
        <p:nvSpPr>
          <p:cNvPr id="191" name="Google Shape;191;g3454dc2d213_7_14"/>
          <p:cNvSpPr txBox="1">
            <a:spLocks noGrp="1"/>
          </p:cNvSpPr>
          <p:nvPr>
            <p:ph type="title"/>
          </p:nvPr>
        </p:nvSpPr>
        <p:spPr>
          <a:xfrm>
            <a:off x="585900" y="1447795"/>
            <a:ext cx="11058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ru-RU"/>
              <a:t>Данные</a:t>
            </a:r>
            <a:endParaRPr/>
          </a:p>
        </p:txBody>
      </p:sp>
      <p:sp>
        <p:nvSpPr>
          <p:cNvPr id="192" name="Google Shape;192;g3454dc2d213_7_14"/>
          <p:cNvSpPr txBox="1">
            <a:spLocks noGrp="1"/>
          </p:cNvSpPr>
          <p:nvPr>
            <p:ph type="body" idx="3"/>
          </p:nvPr>
        </p:nvSpPr>
        <p:spPr>
          <a:xfrm>
            <a:off x="585900" y="2039175"/>
            <a:ext cx="11058000" cy="40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</a:pPr>
            <a:r>
              <a:rPr lang="ru-RU" sz="1700" dirty="0">
                <a:solidFill>
                  <a:schemeClr val="dk1"/>
                </a:solidFill>
              </a:rPr>
              <a:t>Источник данных: </a:t>
            </a:r>
            <a:r>
              <a:rPr lang="ru-RU" sz="1700" u="sng" dirty="0" err="1">
                <a:solidFill>
                  <a:schemeClr val="dk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Kaggle</a:t>
            </a:r>
            <a:r>
              <a:rPr lang="ru-RU" sz="1700" u="sng" dirty="0">
                <a:solidFill>
                  <a:schemeClr val="dk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- FMCG Daily Sales Data 2022-2024</a:t>
            </a:r>
            <a:r>
              <a:rPr lang="ru-RU" sz="1700" dirty="0">
                <a:solidFill>
                  <a:schemeClr val="dk1"/>
                </a:solidFill>
              </a:rPr>
              <a:t> </a:t>
            </a:r>
            <a:endParaRPr dirty="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</a:pPr>
            <a:r>
              <a:rPr lang="ru-RU" sz="1700" dirty="0">
                <a:solidFill>
                  <a:schemeClr val="dk1"/>
                </a:solidFill>
              </a:rPr>
              <a:t>Набор синтетических данных о ежедневных продажах товаров повседневного спроса (FMCG) </a:t>
            </a:r>
            <a:endParaRPr dirty="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</a:pPr>
            <a:r>
              <a:rPr lang="ru-RU" sz="1700" dirty="0">
                <a:solidFill>
                  <a:schemeClr val="dk1"/>
                </a:solidFill>
              </a:rPr>
              <a:t>Размер датасета: </a:t>
            </a:r>
            <a:r>
              <a:rPr lang="ru-RU" sz="1700" b="1" dirty="0">
                <a:solidFill>
                  <a:schemeClr val="dk1"/>
                </a:solidFill>
              </a:rPr>
              <a:t>190 757 </a:t>
            </a:r>
            <a:r>
              <a:rPr lang="ru-RU" sz="1700" dirty="0">
                <a:solidFill>
                  <a:schemeClr val="dk1"/>
                </a:solidFill>
              </a:rPr>
              <a:t>строк х </a:t>
            </a:r>
            <a:r>
              <a:rPr lang="ru-RU" sz="1700" b="1" dirty="0">
                <a:solidFill>
                  <a:schemeClr val="dk1"/>
                </a:solidFill>
              </a:rPr>
              <a:t>14</a:t>
            </a:r>
            <a:r>
              <a:rPr lang="ru-RU" sz="1700" dirty="0">
                <a:solidFill>
                  <a:schemeClr val="dk1"/>
                </a:solidFill>
              </a:rPr>
              <a:t> колонок</a:t>
            </a:r>
            <a:endParaRPr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ru-RU" sz="1700" dirty="0">
                <a:solidFill>
                  <a:schemeClr val="dk1"/>
                </a:solidFill>
              </a:rPr>
              <a:t>Временной интервал: с</a:t>
            </a:r>
            <a:r>
              <a:rPr lang="ru-RU" sz="1700" b="1" dirty="0">
                <a:solidFill>
                  <a:schemeClr val="dk1"/>
                </a:solidFill>
              </a:rPr>
              <a:t> 21.01.2022 </a:t>
            </a:r>
            <a:r>
              <a:rPr lang="ru-RU" sz="1700" dirty="0">
                <a:solidFill>
                  <a:schemeClr val="dk1"/>
                </a:solidFill>
              </a:rPr>
              <a:t>по </a:t>
            </a:r>
            <a:r>
              <a:rPr lang="ru-RU" sz="1700" b="1" dirty="0">
                <a:solidFill>
                  <a:schemeClr val="dk1"/>
                </a:solidFill>
              </a:rPr>
              <a:t>31.12.2024</a:t>
            </a:r>
            <a:endParaRPr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ru-RU" sz="1700" dirty="0">
                <a:solidFill>
                  <a:schemeClr val="dk1"/>
                </a:solidFill>
              </a:rPr>
              <a:t>Целевой показатель: </a:t>
            </a:r>
            <a:r>
              <a:rPr lang="ru-RU" sz="1700" b="1" dirty="0">
                <a:solidFill>
                  <a:schemeClr val="dk1"/>
                </a:solidFill>
              </a:rPr>
              <a:t>units_sold (</a:t>
            </a:r>
            <a:r>
              <a:rPr lang="ru-RU" sz="1700" b="1" dirty="0" err="1">
                <a:solidFill>
                  <a:schemeClr val="dk1"/>
                </a:solidFill>
              </a:rPr>
              <a:t>int</a:t>
            </a:r>
            <a:r>
              <a:rPr lang="ru-RU" sz="1700" b="1" dirty="0">
                <a:solidFill>
                  <a:schemeClr val="dk1"/>
                </a:solidFill>
              </a:rPr>
              <a:t>)</a:t>
            </a:r>
            <a:endParaRPr sz="1700" b="1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ru-RU" sz="1700" dirty="0">
                <a:solidFill>
                  <a:schemeClr val="dk1"/>
                </a:solidFill>
              </a:rPr>
              <a:t>Нет пропущенных значений</a:t>
            </a:r>
            <a:endParaRPr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ru-RU" sz="1700" dirty="0">
                <a:solidFill>
                  <a:schemeClr val="dk1"/>
                </a:solidFill>
              </a:rPr>
              <a:t>Нет повторяющихся строк</a:t>
            </a:r>
            <a:endParaRPr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ru-RU" sz="1700" dirty="0">
                <a:solidFill>
                  <a:schemeClr val="dk1"/>
                </a:solidFill>
              </a:rPr>
              <a:t>Есть отрицательные значения: </a:t>
            </a:r>
            <a:r>
              <a:rPr lang="ru-RU" sz="1700" b="1" dirty="0">
                <a:solidFill>
                  <a:schemeClr val="dk1"/>
                </a:solidFill>
              </a:rPr>
              <a:t>stock_available, delivered_qty, units_sold</a:t>
            </a:r>
            <a:endParaRPr sz="17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34538d8a32f_0_40"/>
          <p:cNvSpPr txBox="1">
            <a:spLocks noGrp="1"/>
          </p:cNvSpPr>
          <p:nvPr>
            <p:ph type="body" idx="1"/>
          </p:nvPr>
        </p:nvSpPr>
        <p:spPr>
          <a:xfrm>
            <a:off x="1143689" y="540904"/>
            <a:ext cx="19017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ru-RU"/>
              <a:t>Москва</a:t>
            </a:r>
            <a:endParaRPr/>
          </a:p>
        </p:txBody>
      </p:sp>
      <p:sp>
        <p:nvSpPr>
          <p:cNvPr id="198" name="Google Shape;198;g34538d8a32f_0_40"/>
          <p:cNvSpPr txBox="1">
            <a:spLocks noGrp="1"/>
          </p:cNvSpPr>
          <p:nvPr>
            <p:ph type="body" idx="2"/>
          </p:nvPr>
        </p:nvSpPr>
        <p:spPr>
          <a:xfrm>
            <a:off x="3459163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23 августа</a:t>
            </a:r>
            <a:endParaRPr/>
          </a:p>
        </p:txBody>
      </p:sp>
      <p:sp>
        <p:nvSpPr>
          <p:cNvPr id="199" name="Google Shape;199;g34538d8a32f_0_40"/>
          <p:cNvSpPr txBox="1">
            <a:spLocks noGrp="1"/>
          </p:cNvSpPr>
          <p:nvPr>
            <p:ph type="body" idx="4"/>
          </p:nvPr>
        </p:nvSpPr>
        <p:spPr>
          <a:xfrm>
            <a:off x="6259892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2025</a:t>
            </a:r>
            <a:endParaRPr/>
          </a:p>
        </p:txBody>
      </p:sp>
      <p:graphicFrame>
        <p:nvGraphicFramePr>
          <p:cNvPr id="200" name="Google Shape;200;g34538d8a32f_0_40"/>
          <p:cNvGraphicFramePr/>
          <p:nvPr/>
        </p:nvGraphicFramePr>
        <p:xfrm>
          <a:off x="724226" y="972695"/>
          <a:ext cx="5198900" cy="5087585"/>
        </p:xfrm>
        <a:graphic>
          <a:graphicData uri="http://schemas.openxmlformats.org/drawingml/2006/table">
            <a:tbl>
              <a:tblPr firstRow="1" bandRow="1">
                <a:noFill/>
                <a:tableStyleId>{26496938-7C1A-40F1-ADF7-C599185293EC}</a:tableStyleId>
              </a:tblPr>
              <a:tblGrid>
                <a:gridCol w="2599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99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853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 sz="1400" u="none" strike="noStrike" cap="none"/>
                        <a:t>Переменная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 sz="1400" u="none" strike="noStrike" cap="none"/>
                        <a:t>Описание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8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 sz="1400" b="1" u="none" strike="noStrike" cap="none">
                          <a:solidFill>
                            <a:schemeClr val="dk1"/>
                          </a:solidFill>
                        </a:rPr>
                        <a:t>date</a:t>
                      </a:r>
                      <a:endParaRPr sz="1400" b="0" i="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 sz="1400" b="0" u="none" strike="noStrike" cap="none">
                          <a:solidFill>
                            <a:schemeClr val="dk1"/>
                          </a:solidFill>
                        </a:rPr>
                        <a:t>дата продажи</a:t>
                      </a:r>
                      <a:endParaRPr sz="1400" b="0" i="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 sz="1400" b="1" u="none" strike="noStrike" cap="none">
                          <a:solidFill>
                            <a:schemeClr val="dk1"/>
                          </a:solidFill>
                        </a:rPr>
                        <a:t>sku</a:t>
                      </a:r>
                      <a:endParaRPr sz="1400" b="0" i="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 sz="1400" b="0" u="none" strike="noStrike" cap="none">
                          <a:solidFill>
                            <a:schemeClr val="dk1"/>
                          </a:solidFill>
                        </a:rPr>
                        <a:t>идентификатор товара</a:t>
                      </a:r>
                      <a:endParaRPr sz="1400" b="0" i="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60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 sz="1400" b="1" u="none" strike="noStrike" cap="none">
                          <a:solidFill>
                            <a:schemeClr val="dk1"/>
                          </a:solidFill>
                        </a:rPr>
                        <a:t>brand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 sz="1400" b="0" u="none" strike="noStrike" cap="none">
                          <a:solidFill>
                            <a:schemeClr val="dk1"/>
                          </a:solidFill>
                        </a:rPr>
                        <a:t>бренд товара</a:t>
                      </a:r>
                      <a:endParaRPr sz="1400" b="0" i="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8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 sz="1400" b="1" u="none" strike="noStrike" cap="none">
                          <a:solidFill>
                            <a:schemeClr val="dk1"/>
                          </a:solidFill>
                        </a:rPr>
                        <a:t>segment</a:t>
                      </a:r>
                      <a:endParaRPr sz="1400" b="0" i="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 sz="1400" b="0" u="none" strike="noStrike" cap="none">
                          <a:solidFill>
                            <a:schemeClr val="dk1"/>
                          </a:solidFill>
                        </a:rPr>
                        <a:t>сегмент товара</a:t>
                      </a:r>
                      <a:endParaRPr sz="1400" b="0" i="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8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 sz="1400" b="1" u="none" strike="noStrike" cap="none">
                          <a:solidFill>
                            <a:schemeClr val="dk1"/>
                          </a:solidFill>
                        </a:rPr>
                        <a:t>category</a:t>
                      </a:r>
                      <a:endParaRPr sz="1400" b="0" i="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 sz="1400" u="none" strike="noStrike" cap="none"/>
                        <a:t>категория товара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8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 sz="1400" b="1" u="none" strike="noStrike" cap="none">
                          <a:solidFill>
                            <a:schemeClr val="dk1"/>
                          </a:solidFill>
                        </a:rPr>
                        <a:t>channel</a:t>
                      </a:r>
                      <a:endParaRPr sz="1400" b="0" i="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 sz="1400" u="none" strike="noStrike" cap="none"/>
                        <a:t>канал сбыта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78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 sz="1400" b="1" u="none" strike="noStrike" cap="none">
                          <a:solidFill>
                            <a:schemeClr val="dk1"/>
                          </a:solidFill>
                        </a:rPr>
                        <a:t>region</a:t>
                      </a:r>
                      <a:endParaRPr sz="1400" b="0" i="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 sz="1400" u="none" strike="noStrike" cap="none"/>
                        <a:t>регион продажи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78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 sz="1400" b="1" u="none" strike="noStrike" cap="none">
                          <a:solidFill>
                            <a:schemeClr val="dk1"/>
                          </a:solidFill>
                        </a:rPr>
                        <a:t>pack_type</a:t>
                      </a:r>
                      <a:endParaRPr sz="1400" b="0" i="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 sz="1400" u="none" strike="noStrike" cap="none"/>
                        <a:t>тип упаковки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78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 sz="1400" b="1" u="none" strike="noStrike" cap="none">
                          <a:solidFill>
                            <a:schemeClr val="dk1"/>
                          </a:solidFill>
                        </a:rPr>
                        <a:t>price_unit</a:t>
                      </a:r>
                      <a:endParaRPr sz="1400" b="0" i="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 sz="1400" u="none" strike="noStrike" cap="none"/>
                        <a:t>цена ед. товара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78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 sz="1400" b="1" u="none" strike="noStrike" cap="none">
                          <a:solidFill>
                            <a:schemeClr val="dk1"/>
                          </a:solidFill>
                        </a:rPr>
                        <a:t>promotion_flag</a:t>
                      </a:r>
                      <a:endParaRPr sz="1400" b="0" i="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 sz="1400" u="none" strike="noStrike" cap="none"/>
                        <a:t>флаг промоакции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78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 sz="1400" b="1" u="none" strike="noStrike" cap="none">
                          <a:solidFill>
                            <a:schemeClr val="dk1"/>
                          </a:solidFill>
                        </a:rPr>
                        <a:t>delivery_days</a:t>
                      </a:r>
                      <a:endParaRPr sz="1400" b="0" i="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 sz="1400" u="none" strike="noStrike" cap="none"/>
                        <a:t>доставка, дн.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96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 sz="1400" b="1" u="none" strike="noStrike" cap="none">
                          <a:solidFill>
                            <a:schemeClr val="dk1"/>
                          </a:solidFill>
                        </a:rPr>
                        <a:t>stock_available</a:t>
                      </a:r>
                      <a:endParaRPr sz="1400" b="0" i="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 sz="1400" u="none" strike="noStrike" cap="none"/>
                        <a:t>доступный запас, ед.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78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 sz="1400" b="1" u="none" strike="noStrike" cap="none">
                          <a:solidFill>
                            <a:schemeClr val="dk1"/>
                          </a:solidFill>
                        </a:rPr>
                        <a:t>delivered_qty</a:t>
                      </a:r>
                      <a:endParaRPr sz="1400" b="0" i="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 sz="1400" u="none" strike="noStrike" cap="none"/>
                        <a:t>доставлено, ед.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78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 sz="1400" b="1" u="none" strike="noStrike" cap="none">
                          <a:solidFill>
                            <a:schemeClr val="dk1"/>
                          </a:solidFill>
                        </a:rPr>
                        <a:t>units_sold</a:t>
                      </a:r>
                      <a:endParaRPr sz="1400" b="0" i="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 sz="1400" u="none" strike="noStrike" cap="none"/>
                        <a:t>продано, ед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</a:tbl>
          </a:graphicData>
        </a:graphic>
      </p:graphicFrame>
      <p:sp>
        <p:nvSpPr>
          <p:cNvPr id="201" name="Google Shape;201;g34538d8a32f_0_40"/>
          <p:cNvSpPr txBox="1"/>
          <p:nvPr/>
        </p:nvSpPr>
        <p:spPr>
          <a:xfrm>
            <a:off x="6259892" y="6159152"/>
            <a:ext cx="5559069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Необходимо перевести data из строкового типа в datetime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2" name="Google Shape;202;g34538d8a32f_0_40" descr="Изображение выглядит как текст, снимок экрана, Шрифт, меню&#10;&#10;Контент, сгенерированный ИИ, может содержать ошибки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336902" y="956704"/>
            <a:ext cx="5244831" cy="5202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"/>
          <p:cNvSpPr txBox="1">
            <a:spLocks noGrp="1"/>
          </p:cNvSpPr>
          <p:nvPr>
            <p:ph type="body" idx="1"/>
          </p:nvPr>
        </p:nvSpPr>
        <p:spPr>
          <a:xfrm>
            <a:off x="1143689" y="540904"/>
            <a:ext cx="19017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ru-RU"/>
              <a:t>Москва</a:t>
            </a:r>
            <a:endParaRPr/>
          </a:p>
        </p:txBody>
      </p:sp>
      <p:sp>
        <p:nvSpPr>
          <p:cNvPr id="208" name="Google Shape;208;p3"/>
          <p:cNvSpPr txBox="1">
            <a:spLocks noGrp="1"/>
          </p:cNvSpPr>
          <p:nvPr>
            <p:ph type="body" idx="2"/>
          </p:nvPr>
        </p:nvSpPr>
        <p:spPr>
          <a:xfrm>
            <a:off x="3459163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23 августа</a:t>
            </a:r>
            <a:endParaRPr/>
          </a:p>
        </p:txBody>
      </p:sp>
      <p:sp>
        <p:nvSpPr>
          <p:cNvPr id="209" name="Google Shape;209;p3"/>
          <p:cNvSpPr txBox="1">
            <a:spLocks noGrp="1"/>
          </p:cNvSpPr>
          <p:nvPr>
            <p:ph type="body" idx="4"/>
          </p:nvPr>
        </p:nvSpPr>
        <p:spPr>
          <a:xfrm>
            <a:off x="6259892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2025</a:t>
            </a:r>
            <a:endParaRPr/>
          </a:p>
        </p:txBody>
      </p:sp>
      <p:pic>
        <p:nvPicPr>
          <p:cNvPr id="210" name="Google Shape;210;p3" descr="Изображение выглядит как текст, снимок экрана, Шрифт, число&#10;&#10;Контент, сгенерированный ИИ, может содержать ошибки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96050" y="4342991"/>
            <a:ext cx="6404978" cy="178485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" descr="Изображение выглядит как текст, снимок экрана, Шрифт, число&#10;&#10;Контент, сгенерированный ИИ, может содержать ошибки.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96050" y="1538572"/>
            <a:ext cx="9381033" cy="28044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4"/>
          <p:cNvSpPr txBox="1">
            <a:spLocks noGrp="1"/>
          </p:cNvSpPr>
          <p:nvPr>
            <p:ph type="body" idx="1"/>
          </p:nvPr>
        </p:nvSpPr>
        <p:spPr>
          <a:xfrm>
            <a:off x="1143689" y="540904"/>
            <a:ext cx="19017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ru-RU"/>
              <a:t>Москва</a:t>
            </a:r>
            <a:endParaRPr/>
          </a:p>
        </p:txBody>
      </p:sp>
      <p:sp>
        <p:nvSpPr>
          <p:cNvPr id="217" name="Google Shape;217;p4"/>
          <p:cNvSpPr txBox="1">
            <a:spLocks noGrp="1"/>
          </p:cNvSpPr>
          <p:nvPr>
            <p:ph type="body" idx="2"/>
          </p:nvPr>
        </p:nvSpPr>
        <p:spPr>
          <a:xfrm>
            <a:off x="3459163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23 августа</a:t>
            </a:r>
            <a:endParaRPr/>
          </a:p>
        </p:txBody>
      </p:sp>
      <p:sp>
        <p:nvSpPr>
          <p:cNvPr id="218" name="Google Shape;218;p4"/>
          <p:cNvSpPr txBox="1">
            <a:spLocks noGrp="1"/>
          </p:cNvSpPr>
          <p:nvPr>
            <p:ph type="body" idx="4"/>
          </p:nvPr>
        </p:nvSpPr>
        <p:spPr>
          <a:xfrm>
            <a:off x="6259892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2025</a:t>
            </a:r>
            <a:endParaRPr/>
          </a:p>
        </p:txBody>
      </p:sp>
      <p:grpSp>
        <p:nvGrpSpPr>
          <p:cNvPr id="219" name="Google Shape;219;p4"/>
          <p:cNvGrpSpPr/>
          <p:nvPr/>
        </p:nvGrpSpPr>
        <p:grpSpPr>
          <a:xfrm>
            <a:off x="165486" y="1354798"/>
            <a:ext cx="11874676" cy="4148404"/>
            <a:chOff x="165486" y="1354798"/>
            <a:chExt cx="11874676" cy="4148404"/>
          </a:xfrm>
        </p:grpSpPr>
        <p:pic>
          <p:nvPicPr>
            <p:cNvPr id="220" name="Google Shape;220;p4" descr="Изображение выглядит как диаграмма, линия, График&#10;&#10;Контент, сгенерированный ИИ, может содержать ошибки.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65486" y="1354798"/>
              <a:ext cx="5998870" cy="389959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1" name="Google Shape;221;p4" descr="Изображение выглядит как текст, линия, График, снимок экрана&#10;&#10;Контент, сгенерированный ИИ, может содержать ошибки.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6038664" y="1354798"/>
              <a:ext cx="6001498" cy="414840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454dc2d213_7_50"/>
          <p:cNvSpPr txBox="1">
            <a:spLocks noGrp="1"/>
          </p:cNvSpPr>
          <p:nvPr>
            <p:ph type="body" idx="1"/>
          </p:nvPr>
        </p:nvSpPr>
        <p:spPr>
          <a:xfrm>
            <a:off x="1143689" y="540904"/>
            <a:ext cx="19017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ru-RU"/>
              <a:t>Москва</a:t>
            </a:r>
            <a:endParaRPr/>
          </a:p>
        </p:txBody>
      </p:sp>
      <p:sp>
        <p:nvSpPr>
          <p:cNvPr id="227" name="Google Shape;227;g3454dc2d213_7_50"/>
          <p:cNvSpPr txBox="1">
            <a:spLocks noGrp="1"/>
          </p:cNvSpPr>
          <p:nvPr>
            <p:ph type="body" idx="2"/>
          </p:nvPr>
        </p:nvSpPr>
        <p:spPr>
          <a:xfrm>
            <a:off x="3459163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23 августа</a:t>
            </a:r>
            <a:endParaRPr/>
          </a:p>
        </p:txBody>
      </p:sp>
      <p:sp>
        <p:nvSpPr>
          <p:cNvPr id="228" name="Google Shape;228;g3454dc2d213_7_50"/>
          <p:cNvSpPr txBox="1">
            <a:spLocks noGrp="1"/>
          </p:cNvSpPr>
          <p:nvPr>
            <p:ph type="body" idx="4"/>
          </p:nvPr>
        </p:nvSpPr>
        <p:spPr>
          <a:xfrm>
            <a:off x="6259892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2025</a:t>
            </a:r>
            <a:endParaRPr/>
          </a:p>
        </p:txBody>
      </p:sp>
      <p:pic>
        <p:nvPicPr>
          <p:cNvPr id="229" name="Google Shape;229;g3454dc2d213_7_50" descr="Изображение выглядит как текст, диаграмма, Параллельный, снимок экрана&#10;&#10;Контент, сгенерированный ИИ, может содержать ошибки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191536" y="888464"/>
            <a:ext cx="5776130" cy="5774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g3454dc2d213_7_50" descr="Изображение выглядит как текст, снимок экрана, диаграмма, Прямоугольник&#10;&#10;Контент, сгенерированный ИИ, может содержать ошибки.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60884" y="1001037"/>
            <a:ext cx="4133279" cy="304287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31" name="Google Shape;231;g3454dc2d213_7_50"/>
          <p:cNvGraphicFramePr/>
          <p:nvPr/>
        </p:nvGraphicFramePr>
        <p:xfrm>
          <a:off x="501979" y="4043929"/>
          <a:ext cx="4947875" cy="2493750"/>
        </p:xfrm>
        <a:graphic>
          <a:graphicData uri="http://schemas.openxmlformats.org/drawingml/2006/table">
            <a:tbl>
              <a:tblPr firstRow="1" bandRow="1">
                <a:noFill/>
                <a:tableStyleId>{1310D091-DD6A-41F8-B504-3966AA211D6E}</a:tableStyleId>
              </a:tblPr>
              <a:tblGrid>
                <a:gridCol w="989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89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895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895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895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823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/>
                        <a:t>Признак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/>
                        <a:t>Корреляция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/>
                        <a:t>Доменная значимость (+/-)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/>
                        <a:t>Визуальный тренд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/>
                        <a:t>Оставить?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1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b="1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price_unit</a:t>
                      </a:r>
                      <a:endParaRPr sz="1000" b="0" i="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~ 0.0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/>
                        <a:t>+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/>
                        <a:t>?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🔶</a:t>
                      </a:r>
                      <a:r>
                        <a:rPr lang="ru-RU" sz="10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?</a:t>
                      </a:r>
                      <a:endParaRPr sz="1400" b="0" i="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01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b="1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promotion_flag</a:t>
                      </a:r>
                      <a:endParaRPr sz="1000" b="0" i="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/>
                        <a:t>0.50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/>
                        <a:t>+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/>
                        <a:t>нет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🔶</a:t>
                      </a:r>
                      <a:r>
                        <a:rPr lang="ru-RU" sz="10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?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01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b="1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delivery_days</a:t>
                      </a:r>
                      <a:endParaRPr sz="1000" b="0" i="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/>
                        <a:t>0.01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/>
                        <a:t>+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/>
                        <a:t>нет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🔶</a:t>
                      </a:r>
                      <a:r>
                        <a:rPr lang="ru-RU" sz="10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?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01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b="1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stock_available</a:t>
                      </a:r>
                      <a:endParaRPr sz="1000" b="0" i="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/>
                        <a:t>0.58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/>
                        <a:t>+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/>
                        <a:t>положит.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✅ </a:t>
                      </a:r>
                      <a:r>
                        <a:rPr lang="ru-RU" sz="10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Да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01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b="1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delivered_qty</a:t>
                      </a:r>
                      <a:endParaRPr sz="1000" b="0" i="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/>
                        <a:t>0.39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/>
                        <a:t>+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/>
                        <a:t>положит.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-RU"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✅ </a:t>
                      </a:r>
                      <a:r>
                        <a:rPr lang="ru-RU" sz="10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Да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3454dc2d213_7_56"/>
          <p:cNvSpPr txBox="1">
            <a:spLocks noGrp="1"/>
          </p:cNvSpPr>
          <p:nvPr>
            <p:ph type="body" idx="1"/>
          </p:nvPr>
        </p:nvSpPr>
        <p:spPr>
          <a:xfrm>
            <a:off x="1143689" y="540904"/>
            <a:ext cx="19017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ru-RU"/>
              <a:t>Москва</a:t>
            </a:r>
            <a:endParaRPr/>
          </a:p>
        </p:txBody>
      </p:sp>
      <p:sp>
        <p:nvSpPr>
          <p:cNvPr id="237" name="Google Shape;237;g3454dc2d213_7_56"/>
          <p:cNvSpPr txBox="1">
            <a:spLocks noGrp="1"/>
          </p:cNvSpPr>
          <p:nvPr>
            <p:ph type="body" idx="2"/>
          </p:nvPr>
        </p:nvSpPr>
        <p:spPr>
          <a:xfrm>
            <a:off x="3459163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23 августа</a:t>
            </a:r>
            <a:endParaRPr/>
          </a:p>
        </p:txBody>
      </p:sp>
      <p:sp>
        <p:nvSpPr>
          <p:cNvPr id="238" name="Google Shape;238;g3454dc2d213_7_56"/>
          <p:cNvSpPr txBox="1">
            <a:spLocks noGrp="1"/>
          </p:cNvSpPr>
          <p:nvPr>
            <p:ph type="body" idx="4"/>
          </p:nvPr>
        </p:nvSpPr>
        <p:spPr>
          <a:xfrm>
            <a:off x="6259892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2025</a:t>
            </a:r>
            <a:endParaRPr/>
          </a:p>
        </p:txBody>
      </p:sp>
      <p:pic>
        <p:nvPicPr>
          <p:cNvPr id="239" name="Google Shape;239;g3454dc2d213_7_56" descr="Изображение выглядит как текст, снимок экрана, диаграмма, График&#10;&#10;Контент, сгенерированный ИИ, может содержать ошибки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90858" y="3852041"/>
            <a:ext cx="3514612" cy="26811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g3454dc2d213_7_56" descr="Изображение выглядит как текст, снимок экрана, График, диаграмма&#10;&#10;Контент, сгенерированный ИИ, может содержать ошибки.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69129" y="1600136"/>
            <a:ext cx="7315834" cy="450381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g3454dc2d213_7_56" descr="Изображение выглядит как текст, снимок экрана, График, линия&#10;&#10;Контент, сгенерированный ИИ, может содержать ошибки.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628852" y="1193537"/>
            <a:ext cx="3238624" cy="2658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3454dc2d213_7_62"/>
          <p:cNvSpPr txBox="1">
            <a:spLocks noGrp="1"/>
          </p:cNvSpPr>
          <p:nvPr>
            <p:ph type="body" idx="1"/>
          </p:nvPr>
        </p:nvSpPr>
        <p:spPr>
          <a:xfrm>
            <a:off x="1143689" y="540904"/>
            <a:ext cx="19017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ru-RU"/>
              <a:t>Москва</a:t>
            </a:r>
            <a:endParaRPr/>
          </a:p>
        </p:txBody>
      </p:sp>
      <p:sp>
        <p:nvSpPr>
          <p:cNvPr id="247" name="Google Shape;247;g3454dc2d213_7_62"/>
          <p:cNvSpPr txBox="1">
            <a:spLocks noGrp="1"/>
          </p:cNvSpPr>
          <p:nvPr>
            <p:ph type="body" idx="2"/>
          </p:nvPr>
        </p:nvSpPr>
        <p:spPr>
          <a:xfrm>
            <a:off x="3459163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23 августа</a:t>
            </a:r>
            <a:endParaRPr/>
          </a:p>
        </p:txBody>
      </p:sp>
      <p:sp>
        <p:nvSpPr>
          <p:cNvPr id="248" name="Google Shape;248;g3454dc2d213_7_62"/>
          <p:cNvSpPr txBox="1">
            <a:spLocks noGrp="1"/>
          </p:cNvSpPr>
          <p:nvPr>
            <p:ph type="body" idx="4"/>
          </p:nvPr>
        </p:nvSpPr>
        <p:spPr>
          <a:xfrm>
            <a:off x="6259892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2025</a:t>
            </a:r>
            <a:endParaRPr/>
          </a:p>
        </p:txBody>
      </p:sp>
      <p:pic>
        <p:nvPicPr>
          <p:cNvPr id="249" name="Google Shape;249;g3454dc2d213_7_62" descr="Изображение выглядит как текст, снимок экрана, линия, График&#10;&#10;Контент, сгенерированный ИИ, может содержать ошибки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0502" y="1208540"/>
            <a:ext cx="10433737" cy="274930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g3454dc2d213_7_62" descr="Изображение выглядит как текст, линия, График, снимок экрана&#10;&#10;Контент, сгенерированный ИИ, может содержать ошибки.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30217" y="3936238"/>
            <a:ext cx="9268871" cy="26624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Пользовательские 1">
      <a:dk1>
        <a:srgbClr val="0F2C68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2475</Words>
  <Application>Microsoft Office PowerPoint</Application>
  <PresentationFormat>Широкоэкранный</PresentationFormat>
  <Paragraphs>411</Paragraphs>
  <Slides>24</Slides>
  <Notes>24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24</vt:i4>
      </vt:variant>
    </vt:vector>
  </HeadingPairs>
  <TitlesOfParts>
    <vt:vector size="29" baseType="lpstr">
      <vt:lpstr>Courier New</vt:lpstr>
      <vt:lpstr>Arial</vt:lpstr>
      <vt:lpstr>Roboto</vt:lpstr>
      <vt:lpstr>Calibri</vt:lpstr>
      <vt:lpstr>Office Theme</vt:lpstr>
      <vt:lpstr>Прогнозирование продаж товаров категории FMCG на основе ежедневных данных c помощью методов машинного обучения</vt:lpstr>
      <vt:lpstr>Основные положения</vt:lpstr>
      <vt:lpstr>Данные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Новые переменные</vt:lpstr>
      <vt:lpstr>Модели</vt:lpstr>
      <vt:lpstr>Наивный прогноз</vt:lpstr>
      <vt:lpstr>LightGBM</vt:lpstr>
      <vt:lpstr>LightGBM</vt:lpstr>
      <vt:lpstr>LightGBM</vt:lpstr>
      <vt:lpstr>LightGBM</vt:lpstr>
      <vt:lpstr>LightGBM</vt:lpstr>
      <vt:lpstr>Random Forest</vt:lpstr>
      <vt:lpstr>LSTM Sequence model </vt:lpstr>
      <vt:lpstr>Результаты исследования</vt:lpstr>
      <vt:lpstr>Результаты исследования</vt:lpstr>
      <vt:lpstr>Выводы</vt:lpstr>
      <vt:lpstr>Продолжение исследования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Кутьков Юрий Юрьевич</dc:creator>
  <cp:lastModifiedBy>Вербицкая Валерия Игоревна</cp:lastModifiedBy>
  <cp:revision>3</cp:revision>
  <dcterms:created xsi:type="dcterms:W3CDTF">2021-11-11T08:52:47Z</dcterms:created>
  <dcterms:modified xsi:type="dcterms:W3CDTF">2025-08-19T07:38:23Z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0x0101002A9C74E6E830D74E9B0FDDB4017A5417</vt:lpwstr>
  </property>
</Properties>
</file>